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63" r:id="rId2"/>
  </p:sldMasterIdLst>
  <p:notesMasterIdLst>
    <p:notesMasterId r:id="rId21"/>
  </p:notesMasterIdLst>
  <p:sldIdLst>
    <p:sldId id="256" r:id="rId3"/>
    <p:sldId id="257" r:id="rId4"/>
    <p:sldId id="258" r:id="rId5"/>
    <p:sldId id="278" r:id="rId6"/>
    <p:sldId id="260" r:id="rId7"/>
    <p:sldId id="261" r:id="rId8"/>
    <p:sldId id="262" r:id="rId9"/>
    <p:sldId id="265" r:id="rId10"/>
    <p:sldId id="267" r:id="rId11"/>
    <p:sldId id="264" r:id="rId12"/>
    <p:sldId id="268" r:id="rId13"/>
    <p:sldId id="276" r:id="rId14"/>
    <p:sldId id="263" r:id="rId15"/>
    <p:sldId id="273" r:id="rId16"/>
    <p:sldId id="271" r:id="rId17"/>
    <p:sldId id="266" r:id="rId18"/>
    <p:sldId id="279" r:id="rId19"/>
    <p:sldId id="28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6" d="100"/>
          <a:sy n="66" d="100"/>
        </p:scale>
        <p:origin x="67" y="18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0509821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1387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7475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7826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99212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2025/1/1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83260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2025/1/1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71210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23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0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5E4EF0C-0A7B-436E-9763-33FA5E59ED2A}"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716542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6947E43-F635-4B7E-995C-D45CE3656CC3}" type="datetimeFigureOut">
              <a:rPr lang="zh-CN" altLang="en-US" smtClean="0"/>
              <a:t>2025/1/1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E4EF0C-0A7B-436E-9763-33FA5E59ED2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47E43-F635-4B7E-995C-D45CE3656CC3}" type="datetimeFigureOut">
              <a:rPr lang="zh-CN" altLang="en-US" smtClean="0"/>
              <a:t>2025/1/1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E4EF0C-0A7B-436E-9763-33FA5E59ED2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62"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91267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8.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0" y="-22283"/>
            <a:ext cx="12192000" cy="6880283"/>
          </a:xfrm>
          <a:prstGeom prst="rect">
            <a:avLst/>
          </a:prstGeom>
        </p:spPr>
      </p:pic>
      <p:cxnSp>
        <p:nvCxnSpPr>
          <p:cNvPr id="6" name="直接连接符 5"/>
          <p:cNvCxnSpPr/>
          <p:nvPr/>
        </p:nvCxnSpPr>
        <p:spPr>
          <a:xfrm>
            <a:off x="5519936" y="618143"/>
            <a:ext cx="5976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760203" y="188640"/>
            <a:ext cx="5496131" cy="369332"/>
            <a:chOff x="6240016" y="191185"/>
            <a:chExt cx="5496131" cy="369332"/>
          </a:xfrm>
        </p:grpSpPr>
        <p:sp>
          <p:nvSpPr>
            <p:cNvPr id="8" name="文本框 7"/>
            <p:cNvSpPr txBox="1"/>
            <p:nvPr/>
          </p:nvSpPr>
          <p:spPr>
            <a:xfrm>
              <a:off x="10848528" y="191185"/>
              <a:ext cx="887619" cy="369332"/>
            </a:xfrm>
            <a:prstGeom prst="rect">
              <a:avLst/>
            </a:prstGeom>
            <a:noFill/>
          </p:spPr>
          <p:txBody>
            <a:bodyPr wrap="square" rtlCol="0">
              <a:spAutoFit/>
            </a:bodyPr>
            <a:lstStyle/>
            <a:p>
              <a:pPr algn="dist"/>
              <a:r>
                <a:rPr lang="en-US" altLang="zh-CN" dirty="0">
                  <a:cs typeface="+mn-ea"/>
                  <a:sym typeface="+mn-lt"/>
                </a:rPr>
                <a:t>LOGO</a:t>
              </a:r>
              <a:endParaRPr lang="zh-CN" altLang="en-US" dirty="0">
                <a:cs typeface="+mn-ea"/>
                <a:sym typeface="+mn-lt"/>
              </a:endParaRPr>
            </a:p>
          </p:txBody>
        </p:sp>
        <p:sp>
          <p:nvSpPr>
            <p:cNvPr id="9" name="文本框 8"/>
            <p:cNvSpPr txBox="1"/>
            <p:nvPr/>
          </p:nvSpPr>
          <p:spPr>
            <a:xfrm>
              <a:off x="6240016" y="245046"/>
              <a:ext cx="887619" cy="261610"/>
            </a:xfrm>
            <a:prstGeom prst="rect">
              <a:avLst/>
            </a:prstGeom>
            <a:noFill/>
          </p:spPr>
          <p:txBody>
            <a:bodyPr wrap="square" rtlCol="0">
              <a:spAutoFit/>
            </a:bodyPr>
            <a:lstStyle/>
            <a:p>
              <a:pPr algn="dist"/>
              <a:r>
                <a:rPr lang="zh-CN" altLang="en-US" sz="1100" dirty="0">
                  <a:cs typeface="+mn-ea"/>
                  <a:sym typeface="+mn-lt"/>
                </a:rPr>
                <a:t>商务汇报</a:t>
              </a:r>
            </a:p>
          </p:txBody>
        </p:sp>
        <p:sp>
          <p:nvSpPr>
            <p:cNvPr id="10" name="文本框 9"/>
            <p:cNvSpPr txBox="1"/>
            <p:nvPr/>
          </p:nvSpPr>
          <p:spPr>
            <a:xfrm>
              <a:off x="7776187" y="245046"/>
              <a:ext cx="887619" cy="261610"/>
            </a:xfrm>
            <a:prstGeom prst="rect">
              <a:avLst/>
            </a:prstGeom>
            <a:noFill/>
          </p:spPr>
          <p:txBody>
            <a:bodyPr wrap="square" rtlCol="0">
              <a:spAutoFit/>
            </a:bodyPr>
            <a:lstStyle/>
            <a:p>
              <a:pPr algn="dist"/>
              <a:r>
                <a:rPr lang="zh-CN" altLang="en-US" sz="1100" dirty="0">
                  <a:cs typeface="+mn-ea"/>
                  <a:sym typeface="+mn-lt"/>
                </a:rPr>
                <a:t>计划总结</a:t>
              </a:r>
            </a:p>
          </p:txBody>
        </p:sp>
        <p:sp>
          <p:nvSpPr>
            <p:cNvPr id="11" name="文本框 10"/>
            <p:cNvSpPr txBox="1"/>
            <p:nvPr/>
          </p:nvSpPr>
          <p:spPr>
            <a:xfrm>
              <a:off x="9312358" y="245046"/>
              <a:ext cx="887619" cy="261610"/>
            </a:xfrm>
            <a:prstGeom prst="rect">
              <a:avLst/>
            </a:prstGeom>
            <a:noFill/>
          </p:spPr>
          <p:txBody>
            <a:bodyPr wrap="square" rtlCol="0">
              <a:spAutoFit/>
            </a:bodyPr>
            <a:lstStyle/>
            <a:p>
              <a:pPr algn="dist"/>
              <a:r>
                <a:rPr lang="zh-CN" altLang="en-US" sz="1100" dirty="0">
                  <a:cs typeface="+mn-ea"/>
                  <a:sym typeface="+mn-lt"/>
                </a:rPr>
                <a:t>项目汇报</a:t>
              </a:r>
            </a:p>
          </p:txBody>
        </p:sp>
      </p:grpSp>
      <p:sp>
        <p:nvSpPr>
          <p:cNvPr id="12" name="文本框 11"/>
          <p:cNvSpPr txBox="1"/>
          <p:nvPr/>
        </p:nvSpPr>
        <p:spPr>
          <a:xfrm>
            <a:off x="6770854" y="1313608"/>
            <a:ext cx="4892769" cy="1015663"/>
          </a:xfrm>
          <a:prstGeom prst="rect">
            <a:avLst/>
          </a:prstGeom>
          <a:noFill/>
        </p:spPr>
        <p:txBody>
          <a:bodyPr wrap="square" rtlCol="0">
            <a:spAutoFit/>
          </a:bodyPr>
          <a:lstStyle/>
          <a:p>
            <a:pPr algn="r"/>
            <a:r>
              <a:rPr lang="en-US" altLang="zh-CN" sz="6000" b="1" dirty="0">
                <a:solidFill>
                  <a:schemeClr val="accent5">
                    <a:lumMod val="75000"/>
                  </a:schemeClr>
                </a:solidFill>
                <a:effectLst>
                  <a:outerShdw blurRad="38100" dist="38100" dir="2700000" algn="tl">
                    <a:srgbClr val="000000">
                      <a:alpha val="43137"/>
                    </a:srgbClr>
                  </a:outerShdw>
                </a:effectLst>
                <a:cs typeface="+mn-ea"/>
                <a:sym typeface="+mn-lt"/>
              </a:rPr>
              <a:t>DEFENCE</a:t>
            </a:r>
            <a:endParaRPr lang="zh-CN" altLang="en-US" sz="6000" b="1" dirty="0">
              <a:solidFill>
                <a:schemeClr val="accent5">
                  <a:lumMod val="75000"/>
                </a:schemeClr>
              </a:solidFill>
              <a:effectLst>
                <a:outerShdw blurRad="38100" dist="38100" dir="2700000" algn="tl">
                  <a:srgbClr val="000000">
                    <a:alpha val="43137"/>
                  </a:srgbClr>
                </a:outerShdw>
              </a:effectLst>
              <a:cs typeface="+mn-ea"/>
              <a:sym typeface="+mn-lt"/>
            </a:endParaRPr>
          </a:p>
        </p:txBody>
      </p:sp>
      <p:sp>
        <p:nvSpPr>
          <p:cNvPr id="13" name="文本框 12"/>
          <p:cNvSpPr txBox="1"/>
          <p:nvPr/>
        </p:nvSpPr>
        <p:spPr>
          <a:xfrm>
            <a:off x="3215680" y="2372687"/>
            <a:ext cx="8442125" cy="1200329"/>
          </a:xfrm>
          <a:prstGeom prst="rect">
            <a:avLst/>
          </a:prstGeom>
          <a:noFill/>
        </p:spPr>
        <p:txBody>
          <a:bodyPr wrap="square" rtlCol="0">
            <a:spAutoFit/>
          </a:bodyPr>
          <a:lstStyle/>
          <a:p>
            <a:pPr algn="r"/>
            <a:r>
              <a:rPr lang="zh-CN" altLang="en-US" sz="7200" spc="600" dirty="0">
                <a:effectLst>
                  <a:outerShdw blurRad="38100" dist="38100" dir="2700000" algn="tl">
                    <a:srgbClr val="000000">
                      <a:alpha val="43137"/>
                    </a:srgbClr>
                  </a:outerShdw>
                </a:effectLst>
                <a:latin typeface="字魂35号-经典雅黑" panose="02000000000000000000" pitchFamily="2" charset="-122"/>
                <a:ea typeface="字魂35号-经典雅黑" panose="02000000000000000000" pitchFamily="2" charset="-122"/>
                <a:cs typeface="+mn-ea"/>
                <a:sym typeface="+mn-lt"/>
              </a:rPr>
              <a:t>开题报告</a:t>
            </a:r>
          </a:p>
        </p:txBody>
      </p:sp>
      <p:sp>
        <p:nvSpPr>
          <p:cNvPr id="14" name="文本框 13"/>
          <p:cNvSpPr txBox="1"/>
          <p:nvPr/>
        </p:nvSpPr>
        <p:spPr>
          <a:xfrm>
            <a:off x="6473182" y="3632595"/>
            <a:ext cx="5184623" cy="458459"/>
          </a:xfrm>
          <a:prstGeom prst="rect">
            <a:avLst/>
          </a:prstGeom>
          <a:noFill/>
        </p:spPr>
        <p:txBody>
          <a:bodyPr wrap="square" rtlCol="0">
            <a:spAutoFit/>
          </a:bodyPr>
          <a:lstStyle/>
          <a:p>
            <a:pPr algn="r">
              <a:lnSpc>
                <a:spcPct val="150000"/>
              </a:lnSpc>
            </a:pPr>
            <a:r>
              <a:rPr lang="zh-CN" altLang="zh-CN" i="1" spc="300" dirty="0"/>
              <a:t>面向职业兴趣的志向填报辅助系统</a:t>
            </a:r>
            <a:endParaRPr lang="zh-CN" altLang="en-US" sz="1100" i="1" spc="300" dirty="0">
              <a:cs typeface="+mn-ea"/>
              <a:sym typeface="+mn-lt"/>
            </a:endParaRPr>
          </a:p>
        </p:txBody>
      </p:sp>
      <p:sp>
        <p:nvSpPr>
          <p:cNvPr id="15" name="文本框 14"/>
          <p:cNvSpPr txBox="1"/>
          <p:nvPr/>
        </p:nvSpPr>
        <p:spPr>
          <a:xfrm>
            <a:off x="9217238" y="4832924"/>
            <a:ext cx="2276138" cy="369332"/>
          </a:xfrm>
          <a:prstGeom prst="rect">
            <a:avLst/>
          </a:prstGeom>
          <a:noFill/>
        </p:spPr>
        <p:txBody>
          <a:bodyPr wrap="square" rtlCol="0">
            <a:spAutoFit/>
          </a:bodyPr>
          <a:lstStyle/>
          <a:p>
            <a:pPr algn="dist"/>
            <a:r>
              <a:rPr lang="zh-CN" altLang="en-US" dirty="0">
                <a:solidFill>
                  <a:schemeClr val="tx1">
                    <a:lumMod val="75000"/>
                    <a:lumOff val="25000"/>
                  </a:schemeClr>
                </a:solidFill>
                <a:cs typeface="+mn-ea"/>
                <a:sym typeface="+mn-lt"/>
              </a:rPr>
              <a:t>汇报人：范子涵</a:t>
            </a:r>
          </a:p>
        </p:txBody>
      </p:sp>
      <p:grpSp>
        <p:nvGrpSpPr>
          <p:cNvPr id="16" name="组合 15"/>
          <p:cNvGrpSpPr/>
          <p:nvPr/>
        </p:nvGrpSpPr>
        <p:grpSpPr>
          <a:xfrm>
            <a:off x="9889078" y="5870800"/>
            <a:ext cx="1638300" cy="546247"/>
            <a:chOff x="14227610" y="6169189"/>
            <a:chExt cx="1638300" cy="546247"/>
          </a:xfrm>
        </p:grpSpPr>
        <p:sp>
          <p:nvSpPr>
            <p:cNvPr id="17" name="文本框 16"/>
            <p:cNvSpPr txBox="1"/>
            <p:nvPr/>
          </p:nvSpPr>
          <p:spPr>
            <a:xfrm>
              <a:off x="14462017" y="6169189"/>
              <a:ext cx="1403893" cy="261610"/>
            </a:xfrm>
            <a:prstGeom prst="rect">
              <a:avLst/>
            </a:prstGeom>
            <a:noFill/>
          </p:spPr>
          <p:txBody>
            <a:bodyPr wrap="square" rtlCol="0">
              <a:spAutoFit/>
            </a:bodyPr>
            <a:lstStyle/>
            <a:p>
              <a:pPr algn="dist"/>
              <a:r>
                <a:rPr lang="en-US" altLang="zh-CN" sz="1050" dirty="0">
                  <a:cs typeface="+mn-ea"/>
                  <a:sym typeface="+mn-lt"/>
                </a:rPr>
                <a:t>THANKS YOU</a:t>
              </a:r>
              <a:endParaRPr lang="zh-CN" altLang="en-US" sz="1050" dirty="0">
                <a:cs typeface="+mn-ea"/>
                <a:sym typeface="+mn-lt"/>
              </a:endParaRPr>
            </a:p>
          </p:txBody>
        </p:sp>
        <p:sp>
          <p:nvSpPr>
            <p:cNvPr id="18" name="文本框 17"/>
            <p:cNvSpPr txBox="1"/>
            <p:nvPr/>
          </p:nvSpPr>
          <p:spPr>
            <a:xfrm>
              <a:off x="14227610" y="6453826"/>
              <a:ext cx="1638300" cy="261610"/>
            </a:xfrm>
            <a:prstGeom prst="rect">
              <a:avLst/>
            </a:prstGeom>
            <a:noFill/>
          </p:spPr>
          <p:txBody>
            <a:bodyPr wrap="square" rtlCol="0">
              <a:spAutoFit/>
            </a:bodyPr>
            <a:lstStyle/>
            <a:p>
              <a:pPr algn="dist"/>
              <a:r>
                <a:rPr lang="en-US" altLang="zh-CN" sz="1100" dirty="0">
                  <a:cs typeface="+mn-ea"/>
                  <a:sym typeface="+mn-lt"/>
                </a:rPr>
                <a:t>2024·</a:t>
              </a:r>
              <a:r>
                <a:rPr lang="zh-CN" altLang="en-US" sz="1100" dirty="0">
                  <a:cs typeface="+mn-ea"/>
                  <a:sym typeface="+mn-lt"/>
                </a:rPr>
                <a:t>答辩顺利</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研究方式方法</a:t>
              </a:r>
            </a:p>
          </p:txBody>
        </p:sp>
      </p:grpSp>
      <p:grpSp>
        <p:nvGrpSpPr>
          <p:cNvPr id="10" name="组合 9"/>
          <p:cNvGrpSpPr/>
          <p:nvPr/>
        </p:nvGrpSpPr>
        <p:grpSpPr>
          <a:xfrm>
            <a:off x="981590" y="2215947"/>
            <a:ext cx="2982353" cy="3535853"/>
            <a:chOff x="1017268" y="2288172"/>
            <a:chExt cx="2982353" cy="3535853"/>
          </a:xfrm>
        </p:grpSpPr>
        <p:sp>
          <p:nvSpPr>
            <p:cNvPr id="15" name="矩形 14"/>
            <p:cNvSpPr/>
            <p:nvPr/>
          </p:nvSpPr>
          <p:spPr>
            <a:xfrm>
              <a:off x="1017270" y="3024555"/>
              <a:ext cx="2982351" cy="2799470"/>
            </a:xfrm>
            <a:prstGeom prst="rect">
              <a:avLst/>
            </a:pr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1017268" y="2288172"/>
              <a:ext cx="2982351" cy="736381"/>
            </a:xfrm>
            <a:prstGeom prst="rect">
              <a:avLst/>
            </a:prstGeom>
            <a:solidFill>
              <a:schemeClr val="accent5">
                <a:lumMod val="75000"/>
              </a:schemeClr>
            </a:solidFill>
            <a:ln w="22225">
              <a:solidFill>
                <a:srgbClr val="1C1C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文本框 10"/>
          <p:cNvSpPr txBox="1"/>
          <p:nvPr/>
        </p:nvSpPr>
        <p:spPr>
          <a:xfrm>
            <a:off x="1503036" y="2355248"/>
            <a:ext cx="1939457" cy="523220"/>
          </a:xfrm>
          <a:prstGeom prst="rect">
            <a:avLst/>
          </a:prstGeom>
          <a:noFill/>
        </p:spPr>
        <p:txBody>
          <a:bodyPr wrap="square" rtlCol="0">
            <a:spAutoFit/>
          </a:bodyPr>
          <a:lstStyle/>
          <a:p>
            <a:pPr algn="ctr"/>
            <a:r>
              <a:rPr lang="zh-CN" altLang="en-US" sz="2800" b="1" dirty="0">
                <a:solidFill>
                  <a:schemeClr val="bg1"/>
                </a:solidFill>
                <a:cs typeface="+mn-ea"/>
                <a:sym typeface="+mn-lt"/>
              </a:rPr>
              <a:t>数据收集</a:t>
            </a:r>
          </a:p>
        </p:txBody>
      </p:sp>
      <p:sp>
        <p:nvSpPr>
          <p:cNvPr id="14" name="文本框 13"/>
          <p:cNvSpPr txBox="1"/>
          <p:nvPr/>
        </p:nvSpPr>
        <p:spPr>
          <a:xfrm>
            <a:off x="1301520" y="3109300"/>
            <a:ext cx="2395455" cy="2657138"/>
          </a:xfrm>
          <a:prstGeom prst="rect">
            <a:avLst/>
          </a:prstGeom>
          <a:noFill/>
        </p:spPr>
        <p:txBody>
          <a:bodyPr wrap="square" rtlCol="0">
            <a:spAutoFit/>
          </a:bodyPr>
          <a:lstStyle/>
          <a:p>
            <a:pPr indent="266700">
              <a:lnSpc>
                <a:spcPts val="2000"/>
              </a:lnSpc>
            </a:pPr>
            <a:r>
              <a:rPr lang="zh-CN" altLang="zh-CN" sz="1800" kern="100" dirty="0">
                <a:effectLst/>
                <a:latin typeface="Times New Roman" panose="02020603050405020304" pitchFamily="18" charset="0"/>
                <a:ea typeface="宋体" panose="02010600030101010101" pitchFamily="2" charset="-122"/>
              </a:rPr>
              <a:t>设计爬虫程序或</a:t>
            </a:r>
            <a:r>
              <a:rPr lang="en-US" altLang="zh-CN" sz="1800" kern="100" dirty="0">
                <a:effectLst/>
                <a:latin typeface="Times New Roman" panose="02020603050405020304" pitchFamily="18" charset="0"/>
                <a:ea typeface="宋体" panose="02010600030101010101" pitchFamily="2" charset="-122"/>
              </a:rPr>
              <a:t>API</a:t>
            </a:r>
            <a:r>
              <a:rPr lang="zh-CN" altLang="zh-CN" sz="1800" kern="100" dirty="0">
                <a:effectLst/>
                <a:latin typeface="Times New Roman" panose="02020603050405020304" pitchFamily="18" charset="0"/>
                <a:ea typeface="宋体" panose="02010600030101010101" pitchFamily="2" charset="-122"/>
              </a:rPr>
              <a:t>接口，收集各大学本科专业信息，包括专业排名、师资情况、优势专业等。收集毕业生反馈，完善就业信息。获取毕业生就业数据，包括工作单位、职位、薪资水平等。</a:t>
            </a:r>
          </a:p>
        </p:txBody>
      </p:sp>
      <p:grpSp>
        <p:nvGrpSpPr>
          <p:cNvPr id="18" name="组合 17"/>
          <p:cNvGrpSpPr/>
          <p:nvPr/>
        </p:nvGrpSpPr>
        <p:grpSpPr>
          <a:xfrm>
            <a:off x="4569145" y="1723579"/>
            <a:ext cx="2982352" cy="4028220"/>
            <a:chOff x="4604823" y="1795804"/>
            <a:chExt cx="2982352" cy="4028220"/>
          </a:xfrm>
        </p:grpSpPr>
        <p:sp>
          <p:nvSpPr>
            <p:cNvPr id="24" name="矩形 23"/>
            <p:cNvSpPr/>
            <p:nvPr/>
          </p:nvSpPr>
          <p:spPr>
            <a:xfrm>
              <a:off x="4604824" y="2532185"/>
              <a:ext cx="2982351" cy="3291839"/>
            </a:xfrm>
            <a:prstGeom prst="rect">
              <a:avLst/>
            </a:pr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4604823" y="1795804"/>
              <a:ext cx="2982351" cy="736381"/>
            </a:xfrm>
            <a:prstGeom prst="rect">
              <a:avLst/>
            </a:prstGeom>
            <a:solidFill>
              <a:schemeClr val="accent5">
                <a:lumMod val="75000"/>
              </a:schemeClr>
            </a:solid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文本框 18"/>
          <p:cNvSpPr txBox="1"/>
          <p:nvPr/>
        </p:nvSpPr>
        <p:spPr>
          <a:xfrm>
            <a:off x="5090591" y="1832028"/>
            <a:ext cx="1939457" cy="523220"/>
          </a:xfrm>
          <a:prstGeom prst="rect">
            <a:avLst/>
          </a:prstGeom>
          <a:noFill/>
        </p:spPr>
        <p:txBody>
          <a:bodyPr wrap="square" rtlCol="0">
            <a:spAutoFit/>
          </a:bodyPr>
          <a:lstStyle/>
          <a:p>
            <a:pPr algn="ctr"/>
            <a:r>
              <a:rPr lang="zh-CN" altLang="en-US" sz="2800" b="1" dirty="0">
                <a:solidFill>
                  <a:schemeClr val="bg1"/>
                </a:solidFill>
                <a:cs typeface="+mn-ea"/>
                <a:sym typeface="+mn-lt"/>
              </a:rPr>
              <a:t>信息展示</a:t>
            </a:r>
          </a:p>
        </p:txBody>
      </p:sp>
      <p:sp>
        <p:nvSpPr>
          <p:cNvPr id="20" name="文本框 19"/>
          <p:cNvSpPr txBox="1"/>
          <p:nvPr/>
        </p:nvSpPr>
        <p:spPr>
          <a:xfrm>
            <a:off x="4862592" y="2708920"/>
            <a:ext cx="2395455" cy="2400657"/>
          </a:xfrm>
          <a:prstGeom prst="rect">
            <a:avLst/>
          </a:prstGeom>
          <a:noFill/>
        </p:spPr>
        <p:txBody>
          <a:bodyPr wrap="square" rtlCol="0">
            <a:spAutoFit/>
          </a:bodyPr>
          <a:lstStyle/>
          <a:p>
            <a:pPr indent="432000">
              <a:lnSpc>
                <a:spcPts val="2000"/>
              </a:lnSpc>
            </a:pPr>
            <a:r>
              <a:rPr lang="zh-CN" altLang="zh-CN" sz="1800" kern="100" dirty="0">
                <a:effectLst/>
                <a:latin typeface="Times New Roman" panose="02020603050405020304" pitchFamily="18" charset="0"/>
                <a:ea typeface="宋体" panose="02010600030101010101" pitchFamily="2" charset="-122"/>
              </a:rPr>
              <a:t>引用教育部学科评估数据，提供各大学及其专业的排名，便于用户进行比较。</a:t>
            </a:r>
            <a:br>
              <a:rPr lang="en-US" altLang="zh-CN" sz="1800" kern="100" dirty="0">
                <a:effectLst/>
                <a:latin typeface="Times New Roman" panose="02020603050405020304" pitchFamily="18" charset="0"/>
                <a:ea typeface="宋体" panose="02010600030101010101" pitchFamily="2" charset="-122"/>
              </a:rPr>
            </a:b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使用数据可视化工具，展示毕业生就业去向和单位分布，便于用户直观理解专业前景。</a:t>
            </a:r>
          </a:p>
        </p:txBody>
      </p:sp>
      <p:grpSp>
        <p:nvGrpSpPr>
          <p:cNvPr id="27" name="组合 26"/>
          <p:cNvGrpSpPr/>
          <p:nvPr/>
        </p:nvGrpSpPr>
        <p:grpSpPr>
          <a:xfrm>
            <a:off x="8145649" y="2209715"/>
            <a:ext cx="2993403" cy="3535851"/>
            <a:chOff x="8181327" y="2288173"/>
            <a:chExt cx="2993403" cy="3535851"/>
          </a:xfrm>
        </p:grpSpPr>
        <p:sp>
          <p:nvSpPr>
            <p:cNvPr id="32" name="矩形 31"/>
            <p:cNvSpPr/>
            <p:nvPr/>
          </p:nvSpPr>
          <p:spPr>
            <a:xfrm>
              <a:off x="8192379" y="3024554"/>
              <a:ext cx="2982351" cy="2799470"/>
            </a:xfrm>
            <a:prstGeom prst="rect">
              <a:avLst/>
            </a:pr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矩形 32"/>
            <p:cNvSpPr/>
            <p:nvPr/>
          </p:nvSpPr>
          <p:spPr>
            <a:xfrm>
              <a:off x="8181327" y="2288173"/>
              <a:ext cx="2982351" cy="736381"/>
            </a:xfrm>
            <a:prstGeom prst="rect">
              <a:avLst/>
            </a:prstGeom>
            <a:solidFill>
              <a:schemeClr val="accent5">
                <a:lumMod val="75000"/>
              </a:schemeClr>
            </a:solid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文本框 27"/>
          <p:cNvSpPr txBox="1"/>
          <p:nvPr/>
        </p:nvSpPr>
        <p:spPr>
          <a:xfrm>
            <a:off x="8505828" y="2316295"/>
            <a:ext cx="2284095" cy="523220"/>
          </a:xfrm>
          <a:prstGeom prst="rect">
            <a:avLst/>
          </a:prstGeom>
          <a:noFill/>
        </p:spPr>
        <p:txBody>
          <a:bodyPr wrap="square" rtlCol="0">
            <a:spAutoFit/>
          </a:bodyPr>
          <a:lstStyle/>
          <a:p>
            <a:pPr algn="ctr"/>
            <a:r>
              <a:rPr lang="zh-CN" altLang="en-US" sz="2800" b="1" dirty="0">
                <a:solidFill>
                  <a:schemeClr val="bg1"/>
                </a:solidFill>
                <a:cs typeface="+mn-ea"/>
                <a:sym typeface="+mn-lt"/>
              </a:rPr>
              <a:t>用户交互</a:t>
            </a:r>
          </a:p>
        </p:txBody>
      </p:sp>
      <p:sp>
        <p:nvSpPr>
          <p:cNvPr id="29" name="文本框 28"/>
          <p:cNvSpPr txBox="1"/>
          <p:nvPr/>
        </p:nvSpPr>
        <p:spPr>
          <a:xfrm>
            <a:off x="8463532" y="3109300"/>
            <a:ext cx="2395455" cy="1754326"/>
          </a:xfrm>
          <a:prstGeom prst="rect">
            <a:avLst/>
          </a:prstGeom>
          <a:noFill/>
        </p:spPr>
        <p:txBody>
          <a:bodyPr wrap="square" rtlCol="0">
            <a:spAutoFit/>
          </a:bodyPr>
          <a:lstStyle/>
          <a:p>
            <a:pPr indent="432000"/>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提供用户反馈通道，以便不断改进用户体验和内容质量</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indent="432000"/>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根据用户所在地区和高考分数提供高校报考推荐</a:t>
            </a:r>
            <a:endParaRPr lang="zh-CN" altLang="en-US" sz="1400" spc="300" dirty="0">
              <a:solidFill>
                <a:schemeClr val="tx1">
                  <a:lumMod val="95000"/>
                  <a:lumOff val="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圆角 75">
            <a:extLst>
              <a:ext uri="{FF2B5EF4-FFF2-40B4-BE49-F238E27FC236}">
                <a16:creationId xmlns:a16="http://schemas.microsoft.com/office/drawing/2014/main" id="{3BB9C9AB-6D50-EB77-F843-55956CE82FCD}"/>
              </a:ext>
            </a:extLst>
          </p:cNvPr>
          <p:cNvSpPr/>
          <p:nvPr/>
        </p:nvSpPr>
        <p:spPr>
          <a:xfrm>
            <a:off x="6744072" y="1412776"/>
            <a:ext cx="2376264" cy="7456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研究方式方法</a:t>
              </a:r>
            </a:p>
          </p:txBody>
        </p:sp>
      </p:grpSp>
      <p:pic>
        <p:nvPicPr>
          <p:cNvPr id="41" name="图片 40">
            <a:extLst>
              <a:ext uri="{FF2B5EF4-FFF2-40B4-BE49-F238E27FC236}">
                <a16:creationId xmlns:a16="http://schemas.microsoft.com/office/drawing/2014/main" id="{E9E49CC9-B10C-3C23-94B4-51B56A806BE1}"/>
              </a:ext>
            </a:extLst>
          </p:cNvPr>
          <p:cNvPicPr>
            <a:picLocks noChangeAspect="1"/>
          </p:cNvPicPr>
          <p:nvPr/>
        </p:nvPicPr>
        <p:blipFill>
          <a:blip r:embed="rId3"/>
          <a:stretch>
            <a:fillRect/>
          </a:stretch>
        </p:blipFill>
        <p:spPr>
          <a:xfrm>
            <a:off x="575993" y="1412776"/>
            <a:ext cx="3917019" cy="4762913"/>
          </a:xfrm>
          <a:prstGeom prst="rect">
            <a:avLst/>
          </a:prstGeom>
          <a:ln>
            <a:noFill/>
          </a:ln>
          <a:effectLst>
            <a:softEdge rad="112500"/>
          </a:effectLst>
        </p:spPr>
      </p:pic>
      <p:grpSp>
        <p:nvGrpSpPr>
          <p:cNvPr id="57" name="组合 56">
            <a:extLst>
              <a:ext uri="{FF2B5EF4-FFF2-40B4-BE49-F238E27FC236}">
                <a16:creationId xmlns:a16="http://schemas.microsoft.com/office/drawing/2014/main" id="{F6960207-9EE4-0A3D-F935-E66E717D1D02}"/>
              </a:ext>
            </a:extLst>
          </p:cNvPr>
          <p:cNvGrpSpPr/>
          <p:nvPr/>
        </p:nvGrpSpPr>
        <p:grpSpPr>
          <a:xfrm>
            <a:off x="5515931" y="2780153"/>
            <a:ext cx="477672" cy="477672"/>
            <a:chOff x="626483" y="1871541"/>
            <a:chExt cx="477672" cy="477672"/>
          </a:xfrm>
          <a:solidFill>
            <a:schemeClr val="accent5">
              <a:lumMod val="75000"/>
            </a:schemeClr>
          </a:solidFill>
        </p:grpSpPr>
        <p:sp>
          <p:nvSpPr>
            <p:cNvPr id="58" name="矩形 57">
              <a:extLst>
                <a:ext uri="{FF2B5EF4-FFF2-40B4-BE49-F238E27FC236}">
                  <a16:creationId xmlns:a16="http://schemas.microsoft.com/office/drawing/2014/main" id="{8EC84076-2DF5-57F4-1612-765043B3797F}"/>
                </a:ext>
              </a:extLst>
            </p:cNvPr>
            <p:cNvSpPr/>
            <p:nvPr/>
          </p:nvSpPr>
          <p:spPr>
            <a:xfrm>
              <a:off x="626483" y="1871541"/>
              <a:ext cx="477672" cy="477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cs typeface="+mn-ea"/>
                <a:sym typeface="+mn-lt"/>
              </a:endParaRPr>
            </a:p>
          </p:txBody>
        </p:sp>
        <p:sp>
          <p:nvSpPr>
            <p:cNvPr id="59" name="文本框 58">
              <a:extLst>
                <a:ext uri="{FF2B5EF4-FFF2-40B4-BE49-F238E27FC236}">
                  <a16:creationId xmlns:a16="http://schemas.microsoft.com/office/drawing/2014/main" id="{461809DA-E196-E082-738D-24F25BB28976}"/>
                </a:ext>
              </a:extLst>
            </p:cNvPr>
            <p:cNvSpPr txBox="1"/>
            <p:nvPr/>
          </p:nvSpPr>
          <p:spPr>
            <a:xfrm>
              <a:off x="653779" y="1925711"/>
              <a:ext cx="441146" cy="369332"/>
            </a:xfrm>
            <a:prstGeom prst="rect">
              <a:avLst/>
            </a:prstGeom>
            <a:grpFill/>
          </p:spPr>
          <p:txBody>
            <a:bodyPr wrap="none" rtlCol="0">
              <a:spAutoFit/>
            </a:bodyPr>
            <a:lstStyle/>
            <a:p>
              <a:r>
                <a:rPr lang="en-US" altLang="zh-CN" dirty="0">
                  <a:solidFill>
                    <a:schemeClr val="bg1"/>
                  </a:solidFill>
                  <a:cs typeface="+mn-ea"/>
                  <a:sym typeface="+mn-lt"/>
                </a:rPr>
                <a:t>01</a:t>
              </a:r>
              <a:endParaRPr lang="zh-CN" altLang="en-US" dirty="0">
                <a:solidFill>
                  <a:schemeClr val="bg1"/>
                </a:solidFill>
                <a:cs typeface="+mn-ea"/>
                <a:sym typeface="+mn-lt"/>
              </a:endParaRPr>
            </a:p>
          </p:txBody>
        </p:sp>
      </p:grpSp>
      <p:sp>
        <p:nvSpPr>
          <p:cNvPr id="61" name="矩形 60">
            <a:extLst>
              <a:ext uri="{FF2B5EF4-FFF2-40B4-BE49-F238E27FC236}">
                <a16:creationId xmlns:a16="http://schemas.microsoft.com/office/drawing/2014/main" id="{9B72C681-7D21-5EC9-79C5-38AB9C66A946}"/>
              </a:ext>
            </a:extLst>
          </p:cNvPr>
          <p:cNvSpPr/>
          <p:nvPr/>
        </p:nvSpPr>
        <p:spPr>
          <a:xfrm>
            <a:off x="6121912" y="2779296"/>
            <a:ext cx="4645025" cy="553998"/>
          </a:xfrm>
          <a:prstGeom prst="rect">
            <a:avLst/>
          </a:prstGeom>
        </p:spPr>
        <p:txBody>
          <a:bodyPr wrap="square">
            <a:spAutoFit/>
          </a:bodyPr>
          <a:lstStyle/>
          <a:p>
            <a:pPr>
              <a:lnSpc>
                <a:spcPts val="1800"/>
              </a:lnSpc>
            </a:pPr>
            <a:r>
              <a:rPr lang="zh-CN" altLang="en-US" sz="1600" spc="400" dirty="0">
                <a:solidFill>
                  <a:schemeClr val="tx1">
                    <a:lumMod val="85000"/>
                    <a:lumOff val="15000"/>
                  </a:schemeClr>
                </a:solidFill>
                <a:latin typeface="宋体" panose="02010600030101010101" pitchFamily="2" charset="-122"/>
                <a:ea typeface="宋体" panose="02010600030101010101" pitchFamily="2" charset="-122"/>
                <a:cs typeface="+mn-ea"/>
                <a:sym typeface="+mn-lt"/>
              </a:rPr>
              <a:t>运用 </a:t>
            </a:r>
            <a:r>
              <a:rPr lang="en-US" altLang="zh-CN" sz="1600" spc="400" dirty="0">
                <a:solidFill>
                  <a:schemeClr val="tx1">
                    <a:lumMod val="85000"/>
                    <a:lumOff val="15000"/>
                  </a:schemeClr>
                </a:solidFill>
                <a:latin typeface="宋体" panose="02010600030101010101" pitchFamily="2" charset="-122"/>
                <a:ea typeface="宋体" panose="02010600030101010101" pitchFamily="2" charset="-122"/>
                <a:cs typeface="+mn-ea"/>
                <a:sym typeface="+mn-lt"/>
              </a:rPr>
              <a:t>HTML5</a:t>
            </a:r>
            <a:r>
              <a:rPr lang="zh-CN" altLang="en-US" sz="1600" spc="400" dirty="0">
                <a:solidFill>
                  <a:schemeClr val="tx1">
                    <a:lumMod val="85000"/>
                    <a:lumOff val="15000"/>
                  </a:schemeClr>
                </a:solidFill>
                <a:latin typeface="宋体" panose="02010600030101010101" pitchFamily="2" charset="-122"/>
                <a:ea typeface="宋体" panose="02010600030101010101" pitchFamily="2" charset="-122"/>
                <a:cs typeface="+mn-ea"/>
                <a:sym typeface="+mn-lt"/>
              </a:rPr>
              <a:t>等技术实现页面布局和样式设计，保证页面的兼容性和美观性。</a:t>
            </a:r>
          </a:p>
        </p:txBody>
      </p:sp>
      <p:grpSp>
        <p:nvGrpSpPr>
          <p:cNvPr id="62" name="组合 61">
            <a:extLst>
              <a:ext uri="{FF2B5EF4-FFF2-40B4-BE49-F238E27FC236}">
                <a16:creationId xmlns:a16="http://schemas.microsoft.com/office/drawing/2014/main" id="{628E7D85-E814-B388-2D94-3D910708C327}"/>
              </a:ext>
            </a:extLst>
          </p:cNvPr>
          <p:cNvGrpSpPr/>
          <p:nvPr/>
        </p:nvGrpSpPr>
        <p:grpSpPr>
          <a:xfrm>
            <a:off x="5509144" y="3933056"/>
            <a:ext cx="477672" cy="477672"/>
            <a:chOff x="626483" y="1871541"/>
            <a:chExt cx="477672" cy="477672"/>
          </a:xfrm>
          <a:solidFill>
            <a:schemeClr val="accent5">
              <a:lumMod val="75000"/>
            </a:schemeClr>
          </a:solidFill>
        </p:grpSpPr>
        <p:sp>
          <p:nvSpPr>
            <p:cNvPr id="63" name="矩形 62">
              <a:extLst>
                <a:ext uri="{FF2B5EF4-FFF2-40B4-BE49-F238E27FC236}">
                  <a16:creationId xmlns:a16="http://schemas.microsoft.com/office/drawing/2014/main" id="{A568A8A4-512A-0F15-DE8A-1785CAAC0245}"/>
                </a:ext>
              </a:extLst>
            </p:cNvPr>
            <p:cNvSpPr/>
            <p:nvPr/>
          </p:nvSpPr>
          <p:spPr>
            <a:xfrm>
              <a:off x="626483" y="1871541"/>
              <a:ext cx="477672" cy="477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文本框 63">
              <a:extLst>
                <a:ext uri="{FF2B5EF4-FFF2-40B4-BE49-F238E27FC236}">
                  <a16:creationId xmlns:a16="http://schemas.microsoft.com/office/drawing/2014/main" id="{4E752907-9BBF-BB34-F6C8-B9B472006CFB}"/>
                </a:ext>
              </a:extLst>
            </p:cNvPr>
            <p:cNvSpPr txBox="1"/>
            <p:nvPr/>
          </p:nvSpPr>
          <p:spPr>
            <a:xfrm>
              <a:off x="637832" y="1925711"/>
              <a:ext cx="450376" cy="369332"/>
            </a:xfrm>
            <a:prstGeom prst="rect">
              <a:avLst/>
            </a:prstGeom>
            <a:grpFill/>
          </p:spPr>
          <p:txBody>
            <a:bodyPr wrap="square" rtlCol="0">
              <a:spAutoFit/>
            </a:bodyPr>
            <a:lstStyle/>
            <a:p>
              <a:r>
                <a:rPr lang="en-US" altLang="zh-CN" dirty="0">
                  <a:solidFill>
                    <a:schemeClr val="bg1"/>
                  </a:solidFill>
                  <a:cs typeface="+mn-ea"/>
                  <a:sym typeface="+mn-lt"/>
                </a:rPr>
                <a:t>02</a:t>
              </a:r>
              <a:endParaRPr lang="zh-CN" altLang="en-US" dirty="0">
                <a:solidFill>
                  <a:schemeClr val="bg1"/>
                </a:solidFill>
                <a:cs typeface="+mn-ea"/>
                <a:sym typeface="+mn-lt"/>
              </a:endParaRPr>
            </a:p>
          </p:txBody>
        </p:sp>
      </p:grpSp>
      <p:sp>
        <p:nvSpPr>
          <p:cNvPr id="66" name="矩形 65">
            <a:extLst>
              <a:ext uri="{FF2B5EF4-FFF2-40B4-BE49-F238E27FC236}">
                <a16:creationId xmlns:a16="http://schemas.microsoft.com/office/drawing/2014/main" id="{DD3F3C68-171E-B716-D7A9-2AD96652403D}"/>
              </a:ext>
            </a:extLst>
          </p:cNvPr>
          <p:cNvSpPr/>
          <p:nvPr/>
        </p:nvSpPr>
        <p:spPr>
          <a:xfrm>
            <a:off x="6096000" y="3933056"/>
            <a:ext cx="4645025" cy="553998"/>
          </a:xfrm>
          <a:prstGeom prst="rect">
            <a:avLst/>
          </a:prstGeom>
        </p:spPr>
        <p:txBody>
          <a:bodyPr wrap="square">
            <a:spAutoFit/>
          </a:bodyPr>
          <a:lstStyle/>
          <a:p>
            <a:pPr>
              <a:lnSpc>
                <a:spcPts val="1800"/>
              </a:lnSpc>
            </a:pPr>
            <a:r>
              <a:rPr lang="zh-CN" altLang="en-US" sz="1600" spc="400" dirty="0">
                <a:solidFill>
                  <a:schemeClr val="tx1">
                    <a:lumMod val="85000"/>
                    <a:lumOff val="15000"/>
                  </a:schemeClr>
                </a:solidFill>
                <a:latin typeface="宋体" panose="02010600030101010101" pitchFamily="2" charset="-122"/>
                <a:ea typeface="宋体" panose="02010600030101010101" pitchFamily="2" charset="-122"/>
                <a:cs typeface="+mn-ea"/>
                <a:sym typeface="+mn-lt"/>
              </a:rPr>
              <a:t>利用数据库管理系统存储和管理系统数据，确保数据的高效存储和检索。</a:t>
            </a:r>
          </a:p>
        </p:txBody>
      </p:sp>
      <p:grpSp>
        <p:nvGrpSpPr>
          <p:cNvPr id="67" name="组合 66">
            <a:extLst>
              <a:ext uri="{FF2B5EF4-FFF2-40B4-BE49-F238E27FC236}">
                <a16:creationId xmlns:a16="http://schemas.microsoft.com/office/drawing/2014/main" id="{A0D64AB7-B1B4-97EF-8313-A4EC851D4CFA}"/>
              </a:ext>
            </a:extLst>
          </p:cNvPr>
          <p:cNvGrpSpPr/>
          <p:nvPr/>
        </p:nvGrpSpPr>
        <p:grpSpPr>
          <a:xfrm>
            <a:off x="5506673" y="5299778"/>
            <a:ext cx="488239" cy="477672"/>
            <a:chOff x="626483" y="1871541"/>
            <a:chExt cx="488239" cy="477672"/>
          </a:xfrm>
          <a:solidFill>
            <a:schemeClr val="accent5">
              <a:lumMod val="75000"/>
            </a:schemeClr>
          </a:solidFill>
        </p:grpSpPr>
        <p:sp>
          <p:nvSpPr>
            <p:cNvPr id="68" name="矩形 67">
              <a:extLst>
                <a:ext uri="{FF2B5EF4-FFF2-40B4-BE49-F238E27FC236}">
                  <a16:creationId xmlns:a16="http://schemas.microsoft.com/office/drawing/2014/main" id="{BF85EFDF-C004-A0EB-00E1-3DAF306B5322}"/>
                </a:ext>
              </a:extLst>
            </p:cNvPr>
            <p:cNvSpPr/>
            <p:nvPr/>
          </p:nvSpPr>
          <p:spPr>
            <a:xfrm>
              <a:off x="626483" y="1871541"/>
              <a:ext cx="477672" cy="477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9" name="文本框 68">
              <a:extLst>
                <a:ext uri="{FF2B5EF4-FFF2-40B4-BE49-F238E27FC236}">
                  <a16:creationId xmlns:a16="http://schemas.microsoft.com/office/drawing/2014/main" id="{A235EAFB-61B6-FD1B-BA05-35163F5F760C}"/>
                </a:ext>
              </a:extLst>
            </p:cNvPr>
            <p:cNvSpPr txBox="1"/>
            <p:nvPr/>
          </p:nvSpPr>
          <p:spPr>
            <a:xfrm>
              <a:off x="637050" y="1925711"/>
              <a:ext cx="477672" cy="369332"/>
            </a:xfrm>
            <a:prstGeom prst="rect">
              <a:avLst/>
            </a:prstGeom>
            <a:grpFill/>
          </p:spPr>
          <p:txBody>
            <a:bodyPr wrap="square" rtlCol="0">
              <a:spAutoFit/>
            </a:bodyPr>
            <a:lstStyle/>
            <a:p>
              <a:r>
                <a:rPr lang="en-US" altLang="zh-CN" dirty="0">
                  <a:solidFill>
                    <a:schemeClr val="bg1"/>
                  </a:solidFill>
                  <a:cs typeface="+mn-ea"/>
                  <a:sym typeface="+mn-lt"/>
                </a:rPr>
                <a:t>03</a:t>
              </a:r>
              <a:endParaRPr lang="zh-CN" altLang="en-US" dirty="0">
                <a:solidFill>
                  <a:schemeClr val="bg1"/>
                </a:solidFill>
                <a:cs typeface="+mn-ea"/>
                <a:sym typeface="+mn-lt"/>
              </a:endParaRPr>
            </a:p>
          </p:txBody>
        </p:sp>
      </p:grpSp>
      <p:sp>
        <p:nvSpPr>
          <p:cNvPr id="71" name="矩形 70">
            <a:extLst>
              <a:ext uri="{FF2B5EF4-FFF2-40B4-BE49-F238E27FC236}">
                <a16:creationId xmlns:a16="http://schemas.microsoft.com/office/drawing/2014/main" id="{9DA022BC-9E75-AC0D-D32F-E3505A70F6CF}"/>
              </a:ext>
            </a:extLst>
          </p:cNvPr>
          <p:cNvSpPr/>
          <p:nvPr/>
        </p:nvSpPr>
        <p:spPr>
          <a:xfrm>
            <a:off x="6086821" y="5132580"/>
            <a:ext cx="4645025" cy="784830"/>
          </a:xfrm>
          <a:prstGeom prst="rect">
            <a:avLst/>
          </a:prstGeom>
        </p:spPr>
        <p:txBody>
          <a:bodyPr wrap="square">
            <a:spAutoFit/>
          </a:bodyPr>
          <a:lstStyle/>
          <a:p>
            <a:pPr>
              <a:lnSpc>
                <a:spcPts val="1800"/>
              </a:lnSpc>
            </a:pPr>
            <a:r>
              <a:rPr lang="zh-CN" altLang="en-US" sz="1600" spc="400" dirty="0">
                <a:solidFill>
                  <a:schemeClr val="tx1">
                    <a:lumMod val="85000"/>
                    <a:lumOff val="15000"/>
                  </a:schemeClr>
                </a:solidFill>
                <a:latin typeface="宋体" panose="02010600030101010101" pitchFamily="2" charset="-122"/>
                <a:ea typeface="宋体" panose="02010600030101010101" pitchFamily="2" charset="-122"/>
                <a:cs typeface="+mn-ea"/>
                <a:sym typeface="+mn-lt"/>
              </a:rPr>
              <a:t>开发爬虫程序，针对各大高校网站、招聘网站等数据源进行数据抓取，获取专业信息和就业数据。</a:t>
            </a:r>
          </a:p>
        </p:txBody>
      </p:sp>
      <p:sp>
        <p:nvSpPr>
          <p:cNvPr id="75" name="文本框 74">
            <a:extLst>
              <a:ext uri="{FF2B5EF4-FFF2-40B4-BE49-F238E27FC236}">
                <a16:creationId xmlns:a16="http://schemas.microsoft.com/office/drawing/2014/main" id="{08177D1B-E304-50A7-7123-375240BEA78E}"/>
              </a:ext>
            </a:extLst>
          </p:cNvPr>
          <p:cNvSpPr txBox="1"/>
          <p:nvPr/>
        </p:nvSpPr>
        <p:spPr>
          <a:xfrm>
            <a:off x="7248128" y="1556792"/>
            <a:ext cx="1498330" cy="461665"/>
          </a:xfrm>
          <a:prstGeom prst="rect">
            <a:avLst/>
          </a:prstGeom>
          <a:noFill/>
        </p:spPr>
        <p:txBody>
          <a:bodyPr wrap="square" rtlCol="0">
            <a:spAutoFit/>
          </a:bodyPr>
          <a:lstStyle/>
          <a:p>
            <a:r>
              <a:rPr lang="zh-CN" altLang="en-US" sz="2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宋体" panose="02010600030101010101" pitchFamily="2" charset="-122"/>
                <a:ea typeface="宋体" panose="02010600030101010101" pitchFamily="2" charset="-122"/>
              </a:rPr>
              <a:t>技术选型</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fltVal val="0"/>
                                          </p:val>
                                        </p:tav>
                                        <p:tav tm="100000">
                                          <p:val>
                                            <p:strVal val="#ppt_w"/>
                                          </p:val>
                                        </p:tav>
                                      </p:tavLst>
                                    </p:anim>
                                    <p:anim calcmode="lin" valueType="num">
                                      <p:cBhvr>
                                        <p:cTn id="15" dur="500" fill="hold"/>
                                        <p:tgtEl>
                                          <p:spTgt spid="57"/>
                                        </p:tgtEl>
                                        <p:attrNameLst>
                                          <p:attrName>ppt_h</p:attrName>
                                        </p:attrNameLst>
                                      </p:cBhvr>
                                      <p:tavLst>
                                        <p:tav tm="0">
                                          <p:val>
                                            <p:fltVal val="0"/>
                                          </p:val>
                                        </p:tav>
                                        <p:tav tm="100000">
                                          <p:val>
                                            <p:strVal val="#ppt_h"/>
                                          </p:val>
                                        </p:tav>
                                      </p:tavLst>
                                    </p:anim>
                                    <p:animEffect transition="in" filter="fade">
                                      <p:cBhvr>
                                        <p:cTn id="16" dur="500"/>
                                        <p:tgtEl>
                                          <p:spTgt spid="57"/>
                                        </p:tgtEl>
                                      </p:cBhvr>
                                    </p:animEffect>
                                  </p:childTnLst>
                                </p:cTn>
                              </p:par>
                              <p:par>
                                <p:cTn id="17" presetID="53" presetClass="entr" presetSubtype="16"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p:cTn id="19" dur="500" fill="hold"/>
                                        <p:tgtEl>
                                          <p:spTgt spid="62"/>
                                        </p:tgtEl>
                                        <p:attrNameLst>
                                          <p:attrName>ppt_w</p:attrName>
                                        </p:attrNameLst>
                                      </p:cBhvr>
                                      <p:tavLst>
                                        <p:tav tm="0">
                                          <p:val>
                                            <p:fltVal val="0"/>
                                          </p:val>
                                        </p:tav>
                                        <p:tav tm="100000">
                                          <p:val>
                                            <p:strVal val="#ppt_w"/>
                                          </p:val>
                                        </p:tav>
                                      </p:tavLst>
                                    </p:anim>
                                    <p:anim calcmode="lin" valueType="num">
                                      <p:cBhvr>
                                        <p:cTn id="20" dur="500" fill="hold"/>
                                        <p:tgtEl>
                                          <p:spTgt spid="62"/>
                                        </p:tgtEl>
                                        <p:attrNameLst>
                                          <p:attrName>ppt_h</p:attrName>
                                        </p:attrNameLst>
                                      </p:cBhvr>
                                      <p:tavLst>
                                        <p:tav tm="0">
                                          <p:val>
                                            <p:fltVal val="0"/>
                                          </p:val>
                                        </p:tav>
                                        <p:tav tm="100000">
                                          <p:val>
                                            <p:strVal val="#ppt_h"/>
                                          </p:val>
                                        </p:tav>
                                      </p:tavLst>
                                    </p:anim>
                                    <p:animEffect transition="in" filter="fade">
                                      <p:cBhvr>
                                        <p:cTn id="21" dur="500"/>
                                        <p:tgtEl>
                                          <p:spTgt spid="62"/>
                                        </p:tgtEl>
                                      </p:cBhvr>
                                    </p:animEffect>
                                  </p:childTnLst>
                                </p:cTn>
                              </p:par>
                              <p:par>
                                <p:cTn id="22" presetID="53" presetClass="entr" presetSubtype="16"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0" y="-22283"/>
            <a:ext cx="12192000" cy="6880283"/>
          </a:xfrm>
          <a:prstGeom prst="rect">
            <a:avLst/>
          </a:prstGeom>
        </p:spPr>
      </p:pic>
      <p:cxnSp>
        <p:nvCxnSpPr>
          <p:cNvPr id="3" name="直接连接符 2"/>
          <p:cNvCxnSpPr/>
          <p:nvPr/>
        </p:nvCxnSpPr>
        <p:spPr>
          <a:xfrm>
            <a:off x="5519936" y="618143"/>
            <a:ext cx="5976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760203" y="188640"/>
            <a:ext cx="5496131" cy="369332"/>
            <a:chOff x="6240016" y="191185"/>
            <a:chExt cx="5496131" cy="369332"/>
          </a:xfrm>
        </p:grpSpPr>
        <p:sp>
          <p:nvSpPr>
            <p:cNvPr id="5" name="文本框 4"/>
            <p:cNvSpPr txBox="1"/>
            <p:nvPr/>
          </p:nvSpPr>
          <p:spPr>
            <a:xfrm>
              <a:off x="10848528" y="191185"/>
              <a:ext cx="887619" cy="369332"/>
            </a:xfrm>
            <a:prstGeom prst="rect">
              <a:avLst/>
            </a:prstGeom>
            <a:noFill/>
          </p:spPr>
          <p:txBody>
            <a:bodyPr wrap="square" rtlCol="0">
              <a:spAutoFit/>
            </a:bodyPr>
            <a:lstStyle/>
            <a:p>
              <a:pPr algn="dist"/>
              <a:r>
                <a:rPr lang="en-US" altLang="zh-CN" dirty="0">
                  <a:cs typeface="+mn-ea"/>
                  <a:sym typeface="+mn-lt"/>
                </a:rPr>
                <a:t>LOGO</a:t>
              </a:r>
              <a:endParaRPr lang="zh-CN" altLang="en-US" dirty="0">
                <a:cs typeface="+mn-ea"/>
                <a:sym typeface="+mn-lt"/>
              </a:endParaRPr>
            </a:p>
          </p:txBody>
        </p:sp>
        <p:sp>
          <p:nvSpPr>
            <p:cNvPr id="6" name="文本框 5"/>
            <p:cNvSpPr txBox="1"/>
            <p:nvPr/>
          </p:nvSpPr>
          <p:spPr>
            <a:xfrm>
              <a:off x="6240016" y="245046"/>
              <a:ext cx="887619" cy="261610"/>
            </a:xfrm>
            <a:prstGeom prst="rect">
              <a:avLst/>
            </a:prstGeom>
            <a:noFill/>
          </p:spPr>
          <p:txBody>
            <a:bodyPr wrap="square" rtlCol="0">
              <a:spAutoFit/>
            </a:bodyPr>
            <a:lstStyle/>
            <a:p>
              <a:pPr algn="dist"/>
              <a:r>
                <a:rPr lang="zh-CN" altLang="en-US" sz="1100" dirty="0">
                  <a:cs typeface="+mn-ea"/>
                  <a:sym typeface="+mn-lt"/>
                </a:rPr>
                <a:t>商务汇报</a:t>
              </a:r>
            </a:p>
          </p:txBody>
        </p:sp>
        <p:sp>
          <p:nvSpPr>
            <p:cNvPr id="7" name="文本框 6"/>
            <p:cNvSpPr txBox="1"/>
            <p:nvPr/>
          </p:nvSpPr>
          <p:spPr>
            <a:xfrm>
              <a:off x="7776187" y="245046"/>
              <a:ext cx="887619" cy="261610"/>
            </a:xfrm>
            <a:prstGeom prst="rect">
              <a:avLst/>
            </a:prstGeom>
            <a:noFill/>
          </p:spPr>
          <p:txBody>
            <a:bodyPr wrap="square" rtlCol="0">
              <a:spAutoFit/>
            </a:bodyPr>
            <a:lstStyle/>
            <a:p>
              <a:pPr algn="dist"/>
              <a:r>
                <a:rPr lang="zh-CN" altLang="en-US" sz="1100" dirty="0">
                  <a:cs typeface="+mn-ea"/>
                  <a:sym typeface="+mn-lt"/>
                </a:rPr>
                <a:t>计划总结</a:t>
              </a:r>
            </a:p>
          </p:txBody>
        </p:sp>
        <p:sp>
          <p:nvSpPr>
            <p:cNvPr id="8" name="文本框 7"/>
            <p:cNvSpPr txBox="1"/>
            <p:nvPr/>
          </p:nvSpPr>
          <p:spPr>
            <a:xfrm>
              <a:off x="9312358" y="245046"/>
              <a:ext cx="887619" cy="261610"/>
            </a:xfrm>
            <a:prstGeom prst="rect">
              <a:avLst/>
            </a:prstGeom>
            <a:noFill/>
          </p:spPr>
          <p:txBody>
            <a:bodyPr wrap="square" rtlCol="0">
              <a:spAutoFit/>
            </a:bodyPr>
            <a:lstStyle/>
            <a:p>
              <a:pPr algn="dist"/>
              <a:r>
                <a:rPr lang="zh-CN" altLang="en-US" sz="1100" dirty="0">
                  <a:cs typeface="+mn-ea"/>
                  <a:sym typeface="+mn-lt"/>
                </a:rPr>
                <a:t>项目汇报</a:t>
              </a:r>
            </a:p>
          </p:txBody>
        </p:sp>
      </p:grpSp>
      <p:grpSp>
        <p:nvGrpSpPr>
          <p:cNvPr id="9" name="组合 8"/>
          <p:cNvGrpSpPr/>
          <p:nvPr/>
        </p:nvGrpSpPr>
        <p:grpSpPr>
          <a:xfrm>
            <a:off x="9858300" y="5870800"/>
            <a:ext cx="1669078" cy="546247"/>
            <a:chOff x="14196832" y="6169189"/>
            <a:chExt cx="1669078" cy="546247"/>
          </a:xfrm>
        </p:grpSpPr>
        <p:sp>
          <p:nvSpPr>
            <p:cNvPr id="10" name="文本框 9"/>
            <p:cNvSpPr txBox="1"/>
            <p:nvPr/>
          </p:nvSpPr>
          <p:spPr>
            <a:xfrm>
              <a:off x="14462017" y="6169189"/>
              <a:ext cx="1403893" cy="261610"/>
            </a:xfrm>
            <a:prstGeom prst="rect">
              <a:avLst/>
            </a:prstGeom>
            <a:noFill/>
          </p:spPr>
          <p:txBody>
            <a:bodyPr wrap="square" rtlCol="0">
              <a:spAutoFit/>
            </a:bodyPr>
            <a:lstStyle/>
            <a:p>
              <a:pPr algn="dist"/>
              <a:r>
                <a:rPr lang="en-US" altLang="zh-CN" sz="1050" dirty="0">
                  <a:cs typeface="+mn-ea"/>
                  <a:sym typeface="+mn-lt"/>
                </a:rPr>
                <a:t>THANKS YOU</a:t>
              </a:r>
              <a:endParaRPr lang="zh-CN" altLang="en-US" sz="1050" dirty="0">
                <a:cs typeface="+mn-ea"/>
                <a:sym typeface="+mn-lt"/>
              </a:endParaRPr>
            </a:p>
          </p:txBody>
        </p:sp>
        <p:sp>
          <p:nvSpPr>
            <p:cNvPr id="11" name="文本框 10"/>
            <p:cNvSpPr txBox="1"/>
            <p:nvPr/>
          </p:nvSpPr>
          <p:spPr>
            <a:xfrm>
              <a:off x="14196832" y="6453826"/>
              <a:ext cx="1638300" cy="261610"/>
            </a:xfrm>
            <a:prstGeom prst="rect">
              <a:avLst/>
            </a:prstGeom>
            <a:noFill/>
          </p:spPr>
          <p:txBody>
            <a:bodyPr wrap="square" rtlCol="0">
              <a:spAutoFit/>
            </a:bodyPr>
            <a:lstStyle/>
            <a:p>
              <a:pPr algn="dist"/>
              <a:r>
                <a:rPr lang="en-US" altLang="zh-CN" sz="1100" dirty="0">
                  <a:cs typeface="+mn-ea"/>
                  <a:sym typeface="+mn-lt"/>
                </a:rPr>
                <a:t>2024·</a:t>
              </a:r>
              <a:r>
                <a:rPr lang="zh-CN" altLang="en-US" sz="1100" dirty="0">
                  <a:cs typeface="+mn-ea"/>
                  <a:sym typeface="+mn-lt"/>
                </a:rPr>
                <a:t>答辩顺利</a:t>
              </a:r>
            </a:p>
          </p:txBody>
        </p:sp>
      </p:grpSp>
      <p:grpSp>
        <p:nvGrpSpPr>
          <p:cNvPr id="16" name="组合 15"/>
          <p:cNvGrpSpPr/>
          <p:nvPr/>
        </p:nvGrpSpPr>
        <p:grpSpPr>
          <a:xfrm>
            <a:off x="5159896" y="1779367"/>
            <a:ext cx="6336704" cy="2605482"/>
            <a:chOff x="4439816" y="1779367"/>
            <a:chExt cx="7056784" cy="2605482"/>
          </a:xfrm>
        </p:grpSpPr>
        <p:sp>
          <p:nvSpPr>
            <p:cNvPr id="12" name="文本框 11"/>
            <p:cNvSpPr txBox="1"/>
            <p:nvPr/>
          </p:nvSpPr>
          <p:spPr>
            <a:xfrm>
              <a:off x="5879976" y="1779367"/>
              <a:ext cx="5616624" cy="1446550"/>
            </a:xfrm>
            <a:prstGeom prst="rect">
              <a:avLst/>
            </a:prstGeom>
            <a:noFill/>
          </p:spPr>
          <p:txBody>
            <a:bodyPr wrap="square" rtlCol="0">
              <a:spAutoFit/>
            </a:bodyPr>
            <a:lstStyle/>
            <a:p>
              <a:pPr algn="r"/>
              <a:r>
                <a:rPr lang="en-US" altLang="zh-CN" sz="8800" dirty="0">
                  <a:solidFill>
                    <a:schemeClr val="accent5">
                      <a:lumMod val="75000"/>
                    </a:schemeClr>
                  </a:solidFill>
                  <a:effectLst>
                    <a:outerShdw blurRad="38100" dist="38100" dir="2700000" algn="tl">
                      <a:srgbClr val="000000">
                        <a:alpha val="43137"/>
                      </a:srgbClr>
                    </a:outerShdw>
                  </a:effectLst>
                  <a:cs typeface="+mn-ea"/>
                  <a:sym typeface="+mn-lt"/>
                </a:rPr>
                <a:t>PART 03</a:t>
              </a:r>
              <a:endParaRPr lang="zh-CN" altLang="en-US" sz="8800" dirty="0">
                <a:solidFill>
                  <a:schemeClr val="accent5">
                    <a:lumMod val="75000"/>
                  </a:schemeClr>
                </a:solidFill>
                <a:effectLst>
                  <a:outerShdw blurRad="38100" dist="38100" dir="2700000" algn="tl">
                    <a:srgbClr val="000000">
                      <a:alpha val="43137"/>
                    </a:srgbClr>
                  </a:outerShdw>
                </a:effectLst>
                <a:cs typeface="+mn-ea"/>
                <a:sym typeface="+mn-lt"/>
              </a:endParaRPr>
            </a:p>
          </p:txBody>
        </p:sp>
        <p:sp>
          <p:nvSpPr>
            <p:cNvPr id="14" name="文本框 13"/>
            <p:cNvSpPr txBox="1"/>
            <p:nvPr/>
          </p:nvSpPr>
          <p:spPr>
            <a:xfrm>
              <a:off x="5087888" y="3148994"/>
              <a:ext cx="6408712" cy="1107996"/>
            </a:xfrm>
            <a:prstGeom prst="rect">
              <a:avLst/>
            </a:prstGeom>
            <a:noFill/>
          </p:spPr>
          <p:txBody>
            <a:bodyPr wrap="square" rtlCol="0">
              <a:spAutoFit/>
            </a:bodyPr>
            <a:lstStyle>
              <a:defPPr>
                <a:defRPr lang="zh-CN"/>
              </a:defPPr>
              <a:lvl1pPr algn="r">
                <a:defRPr sz="7200" spc="600">
                  <a:effectLst>
                    <a:outerShdw blurRad="38100" dist="38100" dir="2700000" algn="tl">
                      <a:srgbClr val="000000">
                        <a:alpha val="43137"/>
                      </a:srgbClr>
                    </a:outerShdw>
                  </a:effectLst>
                  <a:latin typeface="字魂35号-经典雅黑" panose="02000000000000000000" pitchFamily="2" charset="-122"/>
                  <a:ea typeface="字魂35号-经典雅黑" panose="02000000000000000000" pitchFamily="2" charset="-122"/>
                  <a:cs typeface="+mn-ea"/>
                </a:defRPr>
              </a:lvl1pPr>
            </a:lstStyle>
            <a:p>
              <a:r>
                <a:rPr lang="zh-CN" altLang="en-US" sz="6600" dirty="0">
                  <a:sym typeface="+mn-lt"/>
                </a:rPr>
                <a:t>当前进度展示</a:t>
              </a:r>
            </a:p>
          </p:txBody>
        </p:sp>
        <p:sp>
          <p:nvSpPr>
            <p:cNvPr id="15" name="文本框 14"/>
            <p:cNvSpPr txBox="1"/>
            <p:nvPr/>
          </p:nvSpPr>
          <p:spPr>
            <a:xfrm>
              <a:off x="4439816" y="4077072"/>
              <a:ext cx="7056784" cy="307777"/>
            </a:xfrm>
            <a:prstGeom prst="rect">
              <a:avLst/>
            </a:prstGeom>
            <a:noFill/>
          </p:spPr>
          <p:txBody>
            <a:bodyPr wrap="square" rtlCol="0">
              <a:spAutoFit/>
            </a:bodyPr>
            <a:lstStyle/>
            <a:p>
              <a:pPr algn="dist"/>
              <a:r>
                <a:rPr lang="en-US" altLang="zh-CN" sz="1400" dirty="0">
                  <a:cs typeface="+mn-ea"/>
                  <a:sym typeface="+mn-lt"/>
                </a:rPr>
                <a:t>CURRENT PROGRESS DISPLAY</a:t>
              </a:r>
              <a:endParaRPr lang="zh-CN" altLang="en-US" sz="14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论文摘要简述</a:t>
              </a:r>
            </a:p>
          </p:txBody>
        </p:sp>
      </p:grpSp>
      <p:sp>
        <p:nvSpPr>
          <p:cNvPr id="10" name="矩形 9"/>
          <p:cNvSpPr/>
          <p:nvPr/>
        </p:nvSpPr>
        <p:spPr>
          <a:xfrm>
            <a:off x="1176033" y="5024635"/>
            <a:ext cx="318655" cy="318655"/>
          </a:xfrm>
          <a:prstGeom prst="rect">
            <a:avLst/>
          </a:prstGeom>
          <a:solidFill>
            <a:schemeClr val="accent5">
              <a:lumMod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643492" y="4953130"/>
            <a:ext cx="1727654" cy="461665"/>
          </a:xfrm>
          <a:prstGeom prst="rect">
            <a:avLst/>
          </a:prstGeom>
          <a:noFill/>
        </p:spPr>
        <p:txBody>
          <a:bodyPr wrap="square" rtlCol="0">
            <a:spAutoFit/>
          </a:bodyPr>
          <a:lstStyle/>
          <a:p>
            <a:r>
              <a:rPr lang="zh-CN" altLang="en-US" sz="2400" b="1" dirty="0">
                <a:solidFill>
                  <a:schemeClr val="tx1">
                    <a:lumMod val="85000"/>
                    <a:lumOff val="15000"/>
                  </a:schemeClr>
                </a:solidFill>
                <a:cs typeface="+mn-ea"/>
                <a:sym typeface="+mn-lt"/>
              </a:rPr>
              <a:t>简要功能</a:t>
            </a:r>
          </a:p>
        </p:txBody>
      </p:sp>
      <p:sp>
        <p:nvSpPr>
          <p:cNvPr id="13" name="矩形 12"/>
          <p:cNvSpPr/>
          <p:nvPr/>
        </p:nvSpPr>
        <p:spPr>
          <a:xfrm>
            <a:off x="1643492" y="5414795"/>
            <a:ext cx="4032094" cy="1015663"/>
          </a:xfrm>
          <a:prstGeom prst="rect">
            <a:avLst/>
          </a:prstGeom>
        </p:spPr>
        <p:txBody>
          <a:bodyPr wrap="square">
            <a:spAutoFit/>
          </a:bodyPr>
          <a:lstStyle/>
          <a:p>
            <a:pPr>
              <a:lnSpc>
                <a:spcPts val="1800"/>
              </a:lnSpc>
            </a:pPr>
            <a:r>
              <a:rPr lang="en-US" altLang="zh-CN" sz="1600" spc="400" dirty="0">
                <a:solidFill>
                  <a:schemeClr val="tx1">
                    <a:lumMod val="85000"/>
                    <a:lumOff val="15000"/>
                  </a:schemeClr>
                </a:solidFill>
                <a:cs typeface="+mn-ea"/>
                <a:sym typeface="+mn-lt"/>
              </a:rPr>
              <a:t>1.</a:t>
            </a:r>
            <a:r>
              <a:rPr lang="zh-CN" altLang="en-US" sz="1600" spc="400" dirty="0">
                <a:solidFill>
                  <a:schemeClr val="tx1">
                    <a:lumMod val="85000"/>
                    <a:lumOff val="15000"/>
                  </a:schemeClr>
                </a:solidFill>
                <a:cs typeface="+mn-ea"/>
                <a:sym typeface="+mn-lt"/>
              </a:rPr>
              <a:t>院校专业职业收藏功能</a:t>
            </a:r>
            <a:br>
              <a:rPr lang="en-US" altLang="zh-CN" sz="1600" spc="400" dirty="0">
                <a:solidFill>
                  <a:schemeClr val="tx1">
                    <a:lumMod val="85000"/>
                    <a:lumOff val="15000"/>
                  </a:schemeClr>
                </a:solidFill>
                <a:cs typeface="+mn-ea"/>
                <a:sym typeface="+mn-lt"/>
              </a:rPr>
            </a:br>
            <a:r>
              <a:rPr lang="en-US" altLang="zh-CN" sz="1600" spc="400" dirty="0">
                <a:solidFill>
                  <a:schemeClr val="tx1">
                    <a:lumMod val="85000"/>
                    <a:lumOff val="15000"/>
                  </a:schemeClr>
                </a:solidFill>
                <a:cs typeface="+mn-ea"/>
                <a:sym typeface="+mn-lt"/>
              </a:rPr>
              <a:t>2.</a:t>
            </a:r>
            <a:r>
              <a:rPr lang="zh-CN" altLang="en-US" sz="1600" spc="400" dirty="0">
                <a:solidFill>
                  <a:schemeClr val="tx1">
                    <a:lumMod val="85000"/>
                    <a:lumOff val="15000"/>
                  </a:schemeClr>
                </a:solidFill>
                <a:cs typeface="+mn-ea"/>
                <a:sym typeface="+mn-lt"/>
              </a:rPr>
              <a:t>院校专业分数等基本信息</a:t>
            </a:r>
            <a:br>
              <a:rPr lang="en-US" altLang="zh-CN" sz="1600" spc="400" dirty="0">
                <a:solidFill>
                  <a:schemeClr val="tx1">
                    <a:lumMod val="85000"/>
                    <a:lumOff val="15000"/>
                  </a:schemeClr>
                </a:solidFill>
                <a:cs typeface="+mn-ea"/>
                <a:sym typeface="+mn-lt"/>
              </a:rPr>
            </a:br>
            <a:r>
              <a:rPr lang="en-US" altLang="zh-CN" sz="1600" spc="400" dirty="0">
                <a:solidFill>
                  <a:schemeClr val="tx1">
                    <a:lumMod val="85000"/>
                    <a:lumOff val="15000"/>
                  </a:schemeClr>
                </a:solidFill>
                <a:cs typeface="+mn-ea"/>
                <a:sym typeface="+mn-lt"/>
              </a:rPr>
              <a:t>3.</a:t>
            </a:r>
            <a:r>
              <a:rPr lang="zh-CN" altLang="en-US" sz="1600" spc="400" dirty="0">
                <a:solidFill>
                  <a:schemeClr val="tx1">
                    <a:lumMod val="85000"/>
                    <a:lumOff val="15000"/>
                  </a:schemeClr>
                </a:solidFill>
                <a:cs typeface="+mn-ea"/>
                <a:sym typeface="+mn-lt"/>
              </a:rPr>
              <a:t>用户信息管理</a:t>
            </a:r>
            <a:br>
              <a:rPr lang="en-US" altLang="zh-CN" sz="1600" spc="400" dirty="0">
                <a:solidFill>
                  <a:schemeClr val="tx1">
                    <a:lumMod val="85000"/>
                    <a:lumOff val="15000"/>
                  </a:schemeClr>
                </a:solidFill>
                <a:cs typeface="+mn-ea"/>
                <a:sym typeface="+mn-lt"/>
              </a:rPr>
            </a:br>
            <a:endParaRPr lang="zh-CN" altLang="en-US" sz="1600" spc="400" dirty="0">
              <a:solidFill>
                <a:schemeClr val="tx1">
                  <a:lumMod val="85000"/>
                  <a:lumOff val="15000"/>
                </a:schemeClr>
              </a:solidFill>
              <a:cs typeface="+mn-ea"/>
              <a:sym typeface="+mn-lt"/>
            </a:endParaRPr>
          </a:p>
        </p:txBody>
      </p:sp>
      <p:sp>
        <p:nvSpPr>
          <p:cNvPr id="16" name="矩形 15"/>
          <p:cNvSpPr/>
          <p:nvPr/>
        </p:nvSpPr>
        <p:spPr>
          <a:xfrm>
            <a:off x="6285186" y="5096140"/>
            <a:ext cx="318655" cy="318655"/>
          </a:xfrm>
          <a:prstGeom prst="rect">
            <a:avLst/>
          </a:prstGeom>
          <a:solidFill>
            <a:schemeClr val="accent5">
              <a:lumMod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6752645" y="5019698"/>
            <a:ext cx="1727654" cy="461665"/>
          </a:xfrm>
          <a:prstGeom prst="rect">
            <a:avLst/>
          </a:prstGeom>
          <a:noFill/>
        </p:spPr>
        <p:txBody>
          <a:bodyPr wrap="square" rtlCol="0">
            <a:spAutoFit/>
          </a:bodyPr>
          <a:lstStyle/>
          <a:p>
            <a:r>
              <a:rPr lang="zh-CN" altLang="en-US" sz="2400" b="1" dirty="0">
                <a:solidFill>
                  <a:schemeClr val="tx1">
                    <a:lumMod val="85000"/>
                    <a:lumOff val="15000"/>
                  </a:schemeClr>
                </a:solidFill>
                <a:cs typeface="+mn-ea"/>
                <a:sym typeface="+mn-lt"/>
              </a:rPr>
              <a:t>待完成项</a:t>
            </a:r>
          </a:p>
        </p:txBody>
      </p:sp>
      <p:sp>
        <p:nvSpPr>
          <p:cNvPr id="19" name="矩形 18"/>
          <p:cNvSpPr/>
          <p:nvPr/>
        </p:nvSpPr>
        <p:spPr>
          <a:xfrm>
            <a:off x="6752645" y="5481363"/>
            <a:ext cx="4032094" cy="1015663"/>
          </a:xfrm>
          <a:prstGeom prst="rect">
            <a:avLst/>
          </a:prstGeom>
        </p:spPr>
        <p:txBody>
          <a:bodyPr wrap="square">
            <a:spAutoFit/>
          </a:bodyPr>
          <a:lstStyle/>
          <a:p>
            <a:pPr>
              <a:lnSpc>
                <a:spcPts val="1800"/>
              </a:lnSpc>
            </a:pPr>
            <a:r>
              <a:rPr lang="en-US" altLang="zh-CN" sz="1600" spc="400" dirty="0">
                <a:solidFill>
                  <a:schemeClr val="tx1">
                    <a:lumMod val="85000"/>
                    <a:lumOff val="15000"/>
                  </a:schemeClr>
                </a:solidFill>
                <a:cs typeface="+mn-ea"/>
                <a:sym typeface="+mn-lt"/>
              </a:rPr>
              <a:t>1.</a:t>
            </a:r>
            <a:r>
              <a:rPr lang="zh-CN" altLang="en-US" sz="1600" spc="400" dirty="0">
                <a:solidFill>
                  <a:schemeClr val="tx1">
                    <a:lumMod val="85000"/>
                    <a:lumOff val="15000"/>
                  </a:schemeClr>
                </a:solidFill>
                <a:cs typeface="+mn-ea"/>
                <a:sym typeface="+mn-lt"/>
              </a:rPr>
              <a:t>页面修改与美化</a:t>
            </a:r>
            <a:br>
              <a:rPr lang="en-US" altLang="zh-CN" sz="1600" spc="400" dirty="0">
                <a:solidFill>
                  <a:schemeClr val="tx1">
                    <a:lumMod val="85000"/>
                    <a:lumOff val="15000"/>
                  </a:schemeClr>
                </a:solidFill>
                <a:cs typeface="+mn-ea"/>
                <a:sym typeface="+mn-lt"/>
              </a:rPr>
            </a:br>
            <a:r>
              <a:rPr lang="en-US" altLang="zh-CN" sz="1600" spc="400" dirty="0">
                <a:solidFill>
                  <a:schemeClr val="tx1">
                    <a:lumMod val="85000"/>
                    <a:lumOff val="15000"/>
                  </a:schemeClr>
                </a:solidFill>
                <a:cs typeface="+mn-ea"/>
                <a:sym typeface="+mn-lt"/>
              </a:rPr>
              <a:t>2.</a:t>
            </a:r>
            <a:r>
              <a:rPr lang="zh-CN" altLang="en-US" sz="1600" spc="400" dirty="0">
                <a:solidFill>
                  <a:schemeClr val="tx1">
                    <a:lumMod val="85000"/>
                    <a:lumOff val="15000"/>
                  </a:schemeClr>
                </a:solidFill>
                <a:cs typeface="+mn-ea"/>
                <a:sym typeface="+mn-lt"/>
              </a:rPr>
              <a:t>大学专业具体信息采集</a:t>
            </a:r>
            <a:br>
              <a:rPr lang="en-US" altLang="zh-CN" sz="1600" spc="400" dirty="0">
                <a:solidFill>
                  <a:schemeClr val="tx1">
                    <a:lumMod val="85000"/>
                    <a:lumOff val="15000"/>
                  </a:schemeClr>
                </a:solidFill>
                <a:cs typeface="+mn-ea"/>
                <a:sym typeface="+mn-lt"/>
              </a:rPr>
            </a:br>
            <a:r>
              <a:rPr lang="en-US" altLang="zh-CN" sz="1600" spc="400" dirty="0">
                <a:solidFill>
                  <a:schemeClr val="tx1">
                    <a:lumMod val="85000"/>
                    <a:lumOff val="15000"/>
                  </a:schemeClr>
                </a:solidFill>
                <a:cs typeface="+mn-ea"/>
                <a:sym typeface="+mn-lt"/>
              </a:rPr>
              <a:t>3.</a:t>
            </a:r>
            <a:r>
              <a:rPr lang="zh-CN" altLang="en-US" sz="1600" spc="400" dirty="0">
                <a:solidFill>
                  <a:schemeClr val="tx1">
                    <a:lumMod val="85000"/>
                    <a:lumOff val="15000"/>
                  </a:schemeClr>
                </a:solidFill>
                <a:cs typeface="+mn-ea"/>
                <a:sym typeface="+mn-lt"/>
              </a:rPr>
              <a:t>毕业生就业去向数据收集</a:t>
            </a:r>
            <a:br>
              <a:rPr lang="en-US" altLang="zh-CN" sz="1600" spc="400" dirty="0">
                <a:solidFill>
                  <a:schemeClr val="tx1">
                    <a:lumMod val="85000"/>
                    <a:lumOff val="15000"/>
                  </a:schemeClr>
                </a:solidFill>
                <a:cs typeface="+mn-ea"/>
                <a:sym typeface="+mn-lt"/>
              </a:rPr>
            </a:br>
            <a:r>
              <a:rPr lang="en-US" altLang="zh-CN" sz="1600" spc="400" dirty="0">
                <a:solidFill>
                  <a:schemeClr val="tx1">
                    <a:lumMod val="85000"/>
                    <a:lumOff val="15000"/>
                  </a:schemeClr>
                </a:solidFill>
                <a:cs typeface="+mn-ea"/>
                <a:sym typeface="+mn-lt"/>
              </a:rPr>
              <a:t>4.</a:t>
            </a:r>
            <a:r>
              <a:rPr lang="zh-CN" altLang="en-US" sz="1600" spc="400" dirty="0">
                <a:solidFill>
                  <a:schemeClr val="tx1">
                    <a:lumMod val="85000"/>
                    <a:lumOff val="15000"/>
                  </a:schemeClr>
                </a:solidFill>
                <a:cs typeface="+mn-ea"/>
                <a:sym typeface="+mn-lt"/>
              </a:rPr>
              <a:t>院校推荐功能</a:t>
            </a:r>
          </a:p>
        </p:txBody>
      </p:sp>
      <p:pic>
        <p:nvPicPr>
          <p:cNvPr id="23" name="图片 22">
            <a:extLst>
              <a:ext uri="{FF2B5EF4-FFF2-40B4-BE49-F238E27FC236}">
                <a16:creationId xmlns:a16="http://schemas.microsoft.com/office/drawing/2014/main" id="{5CC72986-4001-C2EB-EDF6-9433B5D0F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3509" y="1182121"/>
            <a:ext cx="9815727" cy="35116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fltVal val="0"/>
                                          </p:val>
                                        </p:tav>
                                        <p:tav tm="100000">
                                          <p:val>
                                            <p:strVal val="#ppt_w"/>
                                          </p:val>
                                        </p:tav>
                                      </p:tavLst>
                                    </p:anim>
                                    <p:anim calcmode="lin" valueType="num">
                                      <p:cBhvr>
                                        <p:cTn id="15" dur="1000" fill="hold"/>
                                        <p:tgtEl>
                                          <p:spTgt spid="10"/>
                                        </p:tgtEl>
                                        <p:attrNameLst>
                                          <p:attrName>ppt_h</p:attrName>
                                        </p:attrNameLst>
                                      </p:cBhvr>
                                      <p:tavLst>
                                        <p:tav tm="0">
                                          <p:val>
                                            <p:fltVal val="0"/>
                                          </p:val>
                                        </p:tav>
                                        <p:tav tm="100000">
                                          <p:val>
                                            <p:strVal val="#ppt_h"/>
                                          </p:val>
                                        </p:tav>
                                      </p:tavLst>
                                    </p:anim>
                                    <p:anim calcmode="lin" valueType="num">
                                      <p:cBhvr>
                                        <p:cTn id="16" dur="1000" fill="hold"/>
                                        <p:tgtEl>
                                          <p:spTgt spid="10"/>
                                        </p:tgtEl>
                                        <p:attrNameLst>
                                          <p:attrName>style.rotation</p:attrName>
                                        </p:attrNameLst>
                                      </p:cBhvr>
                                      <p:tavLst>
                                        <p:tav tm="0">
                                          <p:val>
                                            <p:fltVal val="90"/>
                                          </p:val>
                                        </p:tav>
                                        <p:tav tm="100000">
                                          <p:val>
                                            <p:fltVal val="0"/>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000" fill="hold"/>
                                        <p:tgtEl>
                                          <p:spTgt spid="16"/>
                                        </p:tgtEl>
                                        <p:attrNameLst>
                                          <p:attrName>ppt_w</p:attrName>
                                        </p:attrNameLst>
                                      </p:cBhvr>
                                      <p:tavLst>
                                        <p:tav tm="0">
                                          <p:val>
                                            <p:fltVal val="0"/>
                                          </p:val>
                                        </p:tav>
                                        <p:tav tm="100000">
                                          <p:val>
                                            <p:strVal val="#ppt_w"/>
                                          </p:val>
                                        </p:tav>
                                      </p:tavLst>
                                    </p:anim>
                                    <p:anim calcmode="lin" valueType="num">
                                      <p:cBhvr>
                                        <p:cTn id="31" dur="1000" fill="hold"/>
                                        <p:tgtEl>
                                          <p:spTgt spid="16"/>
                                        </p:tgtEl>
                                        <p:attrNameLst>
                                          <p:attrName>ppt_h</p:attrName>
                                        </p:attrNameLst>
                                      </p:cBhvr>
                                      <p:tavLst>
                                        <p:tav tm="0">
                                          <p:val>
                                            <p:fltVal val="0"/>
                                          </p:val>
                                        </p:tav>
                                        <p:tav tm="100000">
                                          <p:val>
                                            <p:strVal val="#ppt_h"/>
                                          </p:val>
                                        </p:tav>
                                      </p:tavLst>
                                    </p:anim>
                                    <p:anim calcmode="lin" valueType="num">
                                      <p:cBhvr>
                                        <p:cTn id="32" dur="1000" fill="hold"/>
                                        <p:tgtEl>
                                          <p:spTgt spid="16"/>
                                        </p:tgtEl>
                                        <p:attrNameLst>
                                          <p:attrName>style.rotation</p:attrName>
                                        </p:attrNameLst>
                                      </p:cBhvr>
                                      <p:tavLst>
                                        <p:tav tm="0">
                                          <p:val>
                                            <p:fltVal val="90"/>
                                          </p:val>
                                        </p:tav>
                                        <p:tav tm="100000">
                                          <p:val>
                                            <p:fltVal val="0"/>
                                          </p:val>
                                        </p:tav>
                                      </p:tavLst>
                                    </p:anim>
                                    <p:animEffect transition="in" filter="fade">
                                      <p:cBhvr>
                                        <p:cTn id="33" dur="10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6"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研究结论概要</a:t>
              </a:r>
            </a:p>
          </p:txBody>
        </p:sp>
      </p:grpSp>
      <p:sp>
        <p:nvSpPr>
          <p:cNvPr id="11" name="îS1îḋè"/>
          <p:cNvSpPr/>
          <p:nvPr/>
        </p:nvSpPr>
        <p:spPr bwMode="auto">
          <a:xfrm>
            <a:off x="676942" y="3710790"/>
            <a:ext cx="4698077" cy="183967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20000"/>
              </a:lnSpc>
              <a:defRPr/>
            </a:pPr>
            <a:r>
              <a:rPr lang="zh-CN" altLang="en-US" sz="1600" spc="400" dirty="0">
                <a:solidFill>
                  <a:prstClr val="black">
                    <a:lumMod val="75000"/>
                    <a:lumOff val="25000"/>
                  </a:prstClr>
                </a:solidFill>
                <a:cs typeface="+mn-ea"/>
                <a:sym typeface="+mn-lt"/>
              </a:rPr>
              <a:t>设计简洁明了的专业列表页面，展示各专业的基本信息和排名，点击可进入详细信息页面。</a:t>
            </a:r>
          </a:p>
          <a:p>
            <a:pPr lvl="0">
              <a:lnSpc>
                <a:spcPct val="120000"/>
              </a:lnSpc>
              <a:defRPr/>
            </a:pPr>
            <a:r>
              <a:rPr lang="zh-CN" altLang="en-US" sz="1600" spc="400" dirty="0">
                <a:solidFill>
                  <a:prstClr val="black">
                    <a:lumMod val="75000"/>
                    <a:lumOff val="25000"/>
                  </a:prstClr>
                </a:solidFill>
                <a:cs typeface="+mn-ea"/>
                <a:sym typeface="+mn-lt"/>
              </a:rPr>
              <a:t>在详细信息页面，全面展示专业的课程设置、就业去向、岗位信息、薪资待遇等内容，为学生提供一站式的信息服务。</a:t>
            </a:r>
            <a:endParaRPr kumimoji="0" lang="zh-CN" altLang="en-US" sz="1600" b="0" i="0" u="none" strike="noStrike" kern="1200" cap="none" spc="0" normalizeH="0" baseline="0" noProof="0" dirty="0">
              <a:ln>
                <a:noFill/>
              </a:ln>
              <a:solidFill>
                <a:prstClr val="black">
                  <a:lumMod val="85000"/>
                  <a:lumOff val="15000"/>
                </a:prstClr>
              </a:solidFill>
              <a:effectLst/>
              <a:uLnTx/>
              <a:uFillTx/>
              <a:cs typeface="+mn-ea"/>
              <a:sym typeface="+mn-lt"/>
            </a:endParaRPr>
          </a:p>
        </p:txBody>
      </p:sp>
      <p:sp>
        <p:nvSpPr>
          <p:cNvPr id="12" name="îşḻíde"/>
          <p:cNvSpPr txBox="1"/>
          <p:nvPr/>
        </p:nvSpPr>
        <p:spPr bwMode="auto">
          <a:xfrm>
            <a:off x="676942" y="3260277"/>
            <a:ext cx="352333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defTabSz="914400">
              <a:buFont typeface="Arial" panose="020B0604020202020204" pitchFamily="34" charset="0"/>
              <a:buNone/>
              <a:defRPr sz="2400" b="1">
                <a:solidFill>
                  <a:srgbClr val="0F6D77"/>
                </a:solidFill>
                <a:latin typeface="字魂59号-创粗黑" panose="00000500000000000000" pitchFamily="2" charset="-122"/>
                <a:ea typeface="字魂59号-创粗黑" panose="00000500000000000000" pitchFamily="2" charset="-122"/>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dirty="0">
                <a:solidFill>
                  <a:prstClr val="black">
                    <a:lumMod val="75000"/>
                    <a:lumOff val="25000"/>
                  </a:prstClr>
                </a:solidFill>
                <a:latin typeface="+mn-lt"/>
                <a:ea typeface="+mn-ea"/>
                <a:cs typeface="+mn-ea"/>
                <a:sym typeface="+mn-lt"/>
              </a:rPr>
              <a:t>期待功能列表样式</a:t>
            </a:r>
            <a:endParaRPr kumimoji="0" lang="en-US" altLang="zh-CN" sz="2400" i="0" u="none" strike="noStrike" kern="1200" cap="none" spc="0" normalizeH="0" baseline="0" noProof="0" dirty="0">
              <a:ln>
                <a:noFill/>
              </a:ln>
              <a:solidFill>
                <a:prstClr val="black">
                  <a:lumMod val="75000"/>
                  <a:lumOff val="25000"/>
                </a:prstClr>
              </a:solidFill>
              <a:effectLst/>
              <a:uLnTx/>
              <a:uFillTx/>
              <a:latin typeface="+mn-lt"/>
              <a:ea typeface="+mn-ea"/>
              <a:cs typeface="+mn-ea"/>
              <a:sym typeface="+mn-lt"/>
            </a:endParaRPr>
          </a:p>
        </p:txBody>
      </p:sp>
      <p:grpSp>
        <p:nvGrpSpPr>
          <p:cNvPr id="13" name="组合 12"/>
          <p:cNvGrpSpPr/>
          <p:nvPr/>
        </p:nvGrpSpPr>
        <p:grpSpPr>
          <a:xfrm>
            <a:off x="646894" y="1499229"/>
            <a:ext cx="1200482" cy="1035694"/>
            <a:chOff x="879945" y="4381500"/>
            <a:chExt cx="1200482" cy="1035694"/>
          </a:xfrm>
        </p:grpSpPr>
        <p:grpSp>
          <p:nvGrpSpPr>
            <p:cNvPr id="14" name="组合 13"/>
            <p:cNvGrpSpPr/>
            <p:nvPr/>
          </p:nvGrpSpPr>
          <p:grpSpPr>
            <a:xfrm>
              <a:off x="1217817" y="4381500"/>
              <a:ext cx="532356" cy="532356"/>
              <a:chOff x="1217818" y="4381500"/>
              <a:chExt cx="532356" cy="532356"/>
            </a:xfrm>
          </p:grpSpPr>
          <p:sp>
            <p:nvSpPr>
              <p:cNvPr id="18" name="椭圆 17"/>
              <p:cNvSpPr/>
              <p:nvPr/>
            </p:nvSpPr>
            <p:spPr>
              <a:xfrm>
                <a:off x="1217818" y="4381500"/>
                <a:ext cx="532356" cy="53235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19" name="图片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5868" y="4484301"/>
                <a:ext cx="276257" cy="326755"/>
              </a:xfrm>
              <a:prstGeom prst="rect">
                <a:avLst/>
              </a:prstGeom>
            </p:spPr>
          </p:pic>
        </p:grpSp>
        <p:grpSp>
          <p:nvGrpSpPr>
            <p:cNvPr id="15" name="组合 14"/>
            <p:cNvGrpSpPr/>
            <p:nvPr/>
          </p:nvGrpSpPr>
          <p:grpSpPr>
            <a:xfrm>
              <a:off x="879945" y="5078640"/>
              <a:ext cx="1200482" cy="338554"/>
              <a:chOff x="879945" y="5078640"/>
              <a:chExt cx="1200482" cy="338554"/>
            </a:xfrm>
          </p:grpSpPr>
          <p:sp>
            <p:nvSpPr>
              <p:cNvPr id="16" name="矩形: 圆角 15"/>
              <p:cNvSpPr/>
              <p:nvPr/>
            </p:nvSpPr>
            <p:spPr>
              <a:xfrm>
                <a:off x="1012508" y="5100280"/>
                <a:ext cx="942975" cy="295275"/>
              </a:xfrm>
              <a:prstGeom prst="roundRect">
                <a:avLst>
                  <a:gd name="adj" fmla="val 3440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文本框 16"/>
              <p:cNvSpPr txBox="1"/>
              <p:nvPr/>
            </p:nvSpPr>
            <p:spPr>
              <a:xfrm>
                <a:off x="879945" y="5078640"/>
                <a:ext cx="120048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添加标题</a:t>
                </a:r>
              </a:p>
            </p:txBody>
          </p:sp>
        </p:grpSp>
      </p:grpSp>
      <p:grpSp>
        <p:nvGrpSpPr>
          <p:cNvPr id="20" name="组合 19"/>
          <p:cNvGrpSpPr/>
          <p:nvPr/>
        </p:nvGrpSpPr>
        <p:grpSpPr>
          <a:xfrm>
            <a:off x="2071977" y="1499229"/>
            <a:ext cx="1200482" cy="1032926"/>
            <a:chOff x="2305028" y="4381500"/>
            <a:chExt cx="1200482" cy="1032926"/>
          </a:xfrm>
        </p:grpSpPr>
        <p:grpSp>
          <p:nvGrpSpPr>
            <p:cNvPr id="21" name="组合 20"/>
            <p:cNvGrpSpPr/>
            <p:nvPr/>
          </p:nvGrpSpPr>
          <p:grpSpPr>
            <a:xfrm>
              <a:off x="2650582" y="4381500"/>
              <a:ext cx="532356" cy="532356"/>
              <a:chOff x="2650583" y="4381500"/>
              <a:chExt cx="532356" cy="532356"/>
            </a:xfrm>
          </p:grpSpPr>
          <p:sp>
            <p:nvSpPr>
              <p:cNvPr id="25" name="椭圆 24"/>
              <p:cNvSpPr/>
              <p:nvPr/>
            </p:nvSpPr>
            <p:spPr>
              <a:xfrm>
                <a:off x="2650583" y="4381500"/>
                <a:ext cx="532356" cy="53235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26" name="图片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04559" y="4502859"/>
                <a:ext cx="224405" cy="289639"/>
              </a:xfrm>
              <a:prstGeom prst="rect">
                <a:avLst/>
              </a:prstGeom>
            </p:spPr>
          </p:pic>
        </p:grpSp>
        <p:grpSp>
          <p:nvGrpSpPr>
            <p:cNvPr id="22" name="组合 21"/>
            <p:cNvGrpSpPr/>
            <p:nvPr/>
          </p:nvGrpSpPr>
          <p:grpSpPr>
            <a:xfrm>
              <a:off x="2305028" y="5075872"/>
              <a:ext cx="1200482" cy="338554"/>
              <a:chOff x="2305028" y="5075872"/>
              <a:chExt cx="1200482" cy="338554"/>
            </a:xfrm>
          </p:grpSpPr>
          <p:sp>
            <p:nvSpPr>
              <p:cNvPr id="23" name="矩形: 圆角 22"/>
              <p:cNvSpPr/>
              <p:nvPr/>
            </p:nvSpPr>
            <p:spPr>
              <a:xfrm>
                <a:off x="2445273" y="5100280"/>
                <a:ext cx="942975" cy="295275"/>
              </a:xfrm>
              <a:prstGeom prst="roundRect">
                <a:avLst>
                  <a:gd name="adj" fmla="val 3440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文本框 23"/>
              <p:cNvSpPr txBox="1"/>
              <p:nvPr/>
            </p:nvSpPr>
            <p:spPr>
              <a:xfrm>
                <a:off x="2305028" y="5075872"/>
                <a:ext cx="120048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添加标题</a:t>
                </a:r>
              </a:p>
            </p:txBody>
          </p:sp>
        </p:grpSp>
      </p:grpSp>
      <p:grpSp>
        <p:nvGrpSpPr>
          <p:cNvPr id="27" name="组合 26"/>
          <p:cNvGrpSpPr/>
          <p:nvPr/>
        </p:nvGrpSpPr>
        <p:grpSpPr>
          <a:xfrm>
            <a:off x="3516233" y="1499229"/>
            <a:ext cx="1200482" cy="1032926"/>
            <a:chOff x="3749284" y="4381500"/>
            <a:chExt cx="1200482" cy="1032926"/>
          </a:xfrm>
        </p:grpSpPr>
        <p:grpSp>
          <p:nvGrpSpPr>
            <p:cNvPr id="28" name="组合 27"/>
            <p:cNvGrpSpPr/>
            <p:nvPr/>
          </p:nvGrpSpPr>
          <p:grpSpPr>
            <a:xfrm>
              <a:off x="4083347" y="4381500"/>
              <a:ext cx="532356" cy="532356"/>
              <a:chOff x="4083347" y="4381500"/>
              <a:chExt cx="532356" cy="532356"/>
            </a:xfrm>
          </p:grpSpPr>
          <p:sp>
            <p:nvSpPr>
              <p:cNvPr id="32" name="椭圆 31"/>
              <p:cNvSpPr/>
              <p:nvPr/>
            </p:nvSpPr>
            <p:spPr>
              <a:xfrm>
                <a:off x="4083347" y="4381500"/>
                <a:ext cx="532356" cy="53235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33" name="图片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14161" y="4499019"/>
                <a:ext cx="270729" cy="297318"/>
              </a:xfrm>
              <a:prstGeom prst="rect">
                <a:avLst/>
              </a:prstGeom>
            </p:spPr>
          </p:pic>
        </p:grpSp>
        <p:grpSp>
          <p:nvGrpSpPr>
            <p:cNvPr id="29" name="组合 28"/>
            <p:cNvGrpSpPr/>
            <p:nvPr/>
          </p:nvGrpSpPr>
          <p:grpSpPr>
            <a:xfrm>
              <a:off x="3749284" y="5075872"/>
              <a:ext cx="1200482" cy="338554"/>
              <a:chOff x="3749284" y="5075872"/>
              <a:chExt cx="1200482" cy="338554"/>
            </a:xfrm>
          </p:grpSpPr>
          <p:sp>
            <p:nvSpPr>
              <p:cNvPr id="30" name="矩形: 圆角 29"/>
              <p:cNvSpPr/>
              <p:nvPr/>
            </p:nvSpPr>
            <p:spPr>
              <a:xfrm>
                <a:off x="3878038" y="5100280"/>
                <a:ext cx="942975" cy="295275"/>
              </a:xfrm>
              <a:prstGeom prst="roundRect">
                <a:avLst>
                  <a:gd name="adj" fmla="val 3440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文本框 30"/>
              <p:cNvSpPr txBox="1"/>
              <p:nvPr/>
            </p:nvSpPr>
            <p:spPr>
              <a:xfrm>
                <a:off x="3749284" y="5075872"/>
                <a:ext cx="120048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添加标题</a:t>
                </a:r>
              </a:p>
            </p:txBody>
          </p:sp>
        </p:grpSp>
      </p:grpSp>
      <p:cxnSp>
        <p:nvCxnSpPr>
          <p:cNvPr id="34" name="直接连接符 33"/>
          <p:cNvCxnSpPr/>
          <p:nvPr/>
        </p:nvCxnSpPr>
        <p:spPr>
          <a:xfrm>
            <a:off x="1967859" y="1571254"/>
            <a:ext cx="0" cy="896536"/>
          </a:xfrm>
          <a:prstGeom prst="line">
            <a:avLst/>
          </a:prstGeom>
          <a:ln w="9525">
            <a:gradFill>
              <a:gsLst>
                <a:gs pos="0">
                  <a:schemeClr val="accent1">
                    <a:lumMod val="5000"/>
                    <a:lumOff val="95000"/>
                  </a:schemeClr>
                </a:gs>
                <a:gs pos="51000">
                  <a:schemeClr val="tx1">
                    <a:lumMod val="75000"/>
                    <a:lumOff val="2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409309" y="1571254"/>
            <a:ext cx="0" cy="896536"/>
          </a:xfrm>
          <a:prstGeom prst="line">
            <a:avLst/>
          </a:prstGeom>
          <a:ln w="9525">
            <a:gradFill>
              <a:gsLst>
                <a:gs pos="0">
                  <a:schemeClr val="accent1">
                    <a:lumMod val="5000"/>
                    <a:lumOff val="95000"/>
                  </a:schemeClr>
                </a:gs>
                <a:gs pos="51000">
                  <a:schemeClr val="tx1">
                    <a:lumMod val="75000"/>
                    <a:lumOff val="2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F0D16F46-2FBE-D114-1E6D-B7CFB2AFACA0}"/>
              </a:ext>
            </a:extLst>
          </p:cNvPr>
          <p:cNvPicPr>
            <a:picLocks noChangeAspect="1"/>
          </p:cNvPicPr>
          <p:nvPr/>
        </p:nvPicPr>
        <p:blipFill>
          <a:blip r:embed="rId6"/>
          <a:stretch>
            <a:fillRect/>
          </a:stretch>
        </p:blipFill>
        <p:spPr>
          <a:xfrm>
            <a:off x="6276987" y="910172"/>
            <a:ext cx="5032568" cy="4587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1" presetClass="entr" presetSubtype="0" fill="hold" grpId="0" nodeType="withEffect">
                                  <p:stCondLst>
                                    <p:cond delay="250"/>
                                  </p:stCondLst>
                                  <p:iterate type="lt">
                                    <p:tmPct val="10000"/>
                                  </p:iterate>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2"/>
                                        </p:tgtEl>
                                        <p:attrNameLst>
                                          <p:attrName>ppt_y</p:attrName>
                                        </p:attrNameLst>
                                      </p:cBhvr>
                                      <p:tavLst>
                                        <p:tav tm="0">
                                          <p:val>
                                            <p:strVal val="#ppt_y"/>
                                          </p:val>
                                        </p:tav>
                                        <p:tav tm="100000">
                                          <p:val>
                                            <p:strVal val="#ppt_y"/>
                                          </p:val>
                                        </p:tav>
                                      </p:tavLst>
                                    </p:anim>
                                    <p:anim calcmode="lin" valueType="num">
                                      <p:cBhvr>
                                        <p:cTn id="1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2"/>
                                        </p:tgtEl>
                                      </p:cBhvr>
                                    </p:animEffect>
                                  </p:childTnLst>
                                </p:cTn>
                              </p:par>
                              <p:par>
                                <p:cTn id="17" presetID="49" presetClass="entr" presetSubtype="0" decel="100000" fill="hold" grpId="0" nodeType="withEffect">
                                  <p:stCondLst>
                                    <p:cond delay="25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 calcmode="lin" valueType="num">
                                      <p:cBhvr>
                                        <p:cTn id="21" dur="500" fill="hold"/>
                                        <p:tgtEl>
                                          <p:spTgt spid="11"/>
                                        </p:tgtEl>
                                        <p:attrNameLst>
                                          <p:attrName>style.rotation</p:attrName>
                                        </p:attrNameLst>
                                      </p:cBhvr>
                                      <p:tavLst>
                                        <p:tav tm="0">
                                          <p:val>
                                            <p:fltVal val="360"/>
                                          </p:val>
                                        </p:tav>
                                        <p:tav tm="100000">
                                          <p:val>
                                            <p:fltVal val="0"/>
                                          </p:val>
                                        </p:tav>
                                      </p:tavLst>
                                    </p:anim>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par>
                                <p:cTn id="47" presetID="53" presetClass="entr" presetSubtype="16"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0" y="-22283"/>
            <a:ext cx="12192000" cy="6880283"/>
          </a:xfrm>
          <a:prstGeom prst="rect">
            <a:avLst/>
          </a:prstGeom>
        </p:spPr>
      </p:pic>
      <p:cxnSp>
        <p:nvCxnSpPr>
          <p:cNvPr id="3" name="直接连接符 2"/>
          <p:cNvCxnSpPr/>
          <p:nvPr/>
        </p:nvCxnSpPr>
        <p:spPr>
          <a:xfrm>
            <a:off x="5519936" y="618143"/>
            <a:ext cx="5976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760203" y="188640"/>
            <a:ext cx="5496131" cy="369332"/>
            <a:chOff x="6240016" y="191185"/>
            <a:chExt cx="5496131" cy="369332"/>
          </a:xfrm>
        </p:grpSpPr>
        <p:sp>
          <p:nvSpPr>
            <p:cNvPr id="5" name="文本框 4"/>
            <p:cNvSpPr txBox="1"/>
            <p:nvPr/>
          </p:nvSpPr>
          <p:spPr>
            <a:xfrm>
              <a:off x="10848528" y="191185"/>
              <a:ext cx="887619" cy="369332"/>
            </a:xfrm>
            <a:prstGeom prst="rect">
              <a:avLst/>
            </a:prstGeom>
            <a:noFill/>
          </p:spPr>
          <p:txBody>
            <a:bodyPr wrap="square" rtlCol="0">
              <a:spAutoFit/>
            </a:bodyPr>
            <a:lstStyle/>
            <a:p>
              <a:pPr algn="dist"/>
              <a:r>
                <a:rPr lang="en-US" altLang="zh-CN" dirty="0">
                  <a:cs typeface="+mn-ea"/>
                  <a:sym typeface="+mn-lt"/>
                </a:rPr>
                <a:t>LOGO</a:t>
              </a:r>
              <a:endParaRPr lang="zh-CN" altLang="en-US" dirty="0">
                <a:cs typeface="+mn-ea"/>
                <a:sym typeface="+mn-lt"/>
              </a:endParaRPr>
            </a:p>
          </p:txBody>
        </p:sp>
        <p:sp>
          <p:nvSpPr>
            <p:cNvPr id="6" name="文本框 5"/>
            <p:cNvSpPr txBox="1"/>
            <p:nvPr/>
          </p:nvSpPr>
          <p:spPr>
            <a:xfrm>
              <a:off x="6240016" y="245046"/>
              <a:ext cx="887619" cy="261610"/>
            </a:xfrm>
            <a:prstGeom prst="rect">
              <a:avLst/>
            </a:prstGeom>
            <a:noFill/>
          </p:spPr>
          <p:txBody>
            <a:bodyPr wrap="square" rtlCol="0">
              <a:spAutoFit/>
            </a:bodyPr>
            <a:lstStyle/>
            <a:p>
              <a:pPr algn="dist"/>
              <a:r>
                <a:rPr lang="zh-CN" altLang="en-US" sz="1100" dirty="0">
                  <a:cs typeface="+mn-ea"/>
                  <a:sym typeface="+mn-lt"/>
                </a:rPr>
                <a:t>商务汇报</a:t>
              </a:r>
            </a:p>
          </p:txBody>
        </p:sp>
        <p:sp>
          <p:nvSpPr>
            <p:cNvPr id="7" name="文本框 6"/>
            <p:cNvSpPr txBox="1"/>
            <p:nvPr/>
          </p:nvSpPr>
          <p:spPr>
            <a:xfrm>
              <a:off x="7776187" y="245046"/>
              <a:ext cx="887619" cy="261610"/>
            </a:xfrm>
            <a:prstGeom prst="rect">
              <a:avLst/>
            </a:prstGeom>
            <a:noFill/>
          </p:spPr>
          <p:txBody>
            <a:bodyPr wrap="square" rtlCol="0">
              <a:spAutoFit/>
            </a:bodyPr>
            <a:lstStyle/>
            <a:p>
              <a:pPr algn="dist"/>
              <a:r>
                <a:rPr lang="zh-CN" altLang="en-US" sz="1100" dirty="0">
                  <a:cs typeface="+mn-ea"/>
                  <a:sym typeface="+mn-lt"/>
                </a:rPr>
                <a:t>计划总结</a:t>
              </a:r>
            </a:p>
          </p:txBody>
        </p:sp>
        <p:sp>
          <p:nvSpPr>
            <p:cNvPr id="8" name="文本框 7"/>
            <p:cNvSpPr txBox="1"/>
            <p:nvPr/>
          </p:nvSpPr>
          <p:spPr>
            <a:xfrm>
              <a:off x="9312358" y="245046"/>
              <a:ext cx="887619" cy="261610"/>
            </a:xfrm>
            <a:prstGeom prst="rect">
              <a:avLst/>
            </a:prstGeom>
            <a:noFill/>
          </p:spPr>
          <p:txBody>
            <a:bodyPr wrap="square" rtlCol="0">
              <a:spAutoFit/>
            </a:bodyPr>
            <a:lstStyle/>
            <a:p>
              <a:pPr algn="dist"/>
              <a:r>
                <a:rPr lang="zh-CN" altLang="en-US" sz="1100" dirty="0">
                  <a:cs typeface="+mn-ea"/>
                  <a:sym typeface="+mn-lt"/>
                </a:rPr>
                <a:t>项目汇报</a:t>
              </a:r>
            </a:p>
          </p:txBody>
        </p:sp>
      </p:grpSp>
      <p:grpSp>
        <p:nvGrpSpPr>
          <p:cNvPr id="9" name="组合 8"/>
          <p:cNvGrpSpPr/>
          <p:nvPr/>
        </p:nvGrpSpPr>
        <p:grpSpPr>
          <a:xfrm>
            <a:off x="9889078" y="5870800"/>
            <a:ext cx="1638300" cy="546247"/>
            <a:chOff x="14227610" y="6169189"/>
            <a:chExt cx="1638300" cy="546247"/>
          </a:xfrm>
        </p:grpSpPr>
        <p:sp>
          <p:nvSpPr>
            <p:cNvPr id="10" name="文本框 9"/>
            <p:cNvSpPr txBox="1"/>
            <p:nvPr/>
          </p:nvSpPr>
          <p:spPr>
            <a:xfrm>
              <a:off x="14462017" y="6169189"/>
              <a:ext cx="1403893" cy="261610"/>
            </a:xfrm>
            <a:prstGeom prst="rect">
              <a:avLst/>
            </a:prstGeom>
            <a:noFill/>
          </p:spPr>
          <p:txBody>
            <a:bodyPr wrap="square" rtlCol="0">
              <a:spAutoFit/>
            </a:bodyPr>
            <a:lstStyle/>
            <a:p>
              <a:pPr algn="dist"/>
              <a:r>
                <a:rPr lang="en-US" altLang="zh-CN" sz="1050" dirty="0">
                  <a:cs typeface="+mn-ea"/>
                  <a:sym typeface="+mn-lt"/>
                </a:rPr>
                <a:t>THANKS YOU</a:t>
              </a:r>
              <a:endParaRPr lang="zh-CN" altLang="en-US" sz="1050" dirty="0">
                <a:cs typeface="+mn-ea"/>
                <a:sym typeface="+mn-lt"/>
              </a:endParaRPr>
            </a:p>
          </p:txBody>
        </p:sp>
        <p:sp>
          <p:nvSpPr>
            <p:cNvPr id="11" name="文本框 10"/>
            <p:cNvSpPr txBox="1"/>
            <p:nvPr/>
          </p:nvSpPr>
          <p:spPr>
            <a:xfrm>
              <a:off x="14227610" y="6453826"/>
              <a:ext cx="1638300" cy="261610"/>
            </a:xfrm>
            <a:prstGeom prst="rect">
              <a:avLst/>
            </a:prstGeom>
            <a:noFill/>
          </p:spPr>
          <p:txBody>
            <a:bodyPr wrap="square" rtlCol="0">
              <a:spAutoFit/>
            </a:bodyPr>
            <a:lstStyle/>
            <a:p>
              <a:pPr algn="dist"/>
              <a:r>
                <a:rPr lang="en-US" altLang="zh-CN" sz="1100" dirty="0">
                  <a:cs typeface="+mn-ea"/>
                  <a:sym typeface="+mn-lt"/>
                </a:rPr>
                <a:t>2024·</a:t>
              </a:r>
              <a:r>
                <a:rPr lang="zh-CN" altLang="en-US" sz="1100" dirty="0">
                  <a:cs typeface="+mn-ea"/>
                  <a:sym typeface="+mn-lt"/>
                </a:rPr>
                <a:t>答辩顺利</a:t>
              </a:r>
            </a:p>
          </p:txBody>
        </p:sp>
      </p:grpSp>
      <p:grpSp>
        <p:nvGrpSpPr>
          <p:cNvPr id="16" name="组合 15"/>
          <p:cNvGrpSpPr/>
          <p:nvPr/>
        </p:nvGrpSpPr>
        <p:grpSpPr>
          <a:xfrm>
            <a:off x="4439816" y="1779367"/>
            <a:ext cx="7056784" cy="2600734"/>
            <a:chOff x="4439816" y="1779367"/>
            <a:chExt cx="7056784" cy="2600734"/>
          </a:xfrm>
        </p:grpSpPr>
        <p:sp>
          <p:nvSpPr>
            <p:cNvPr id="12" name="文本框 11"/>
            <p:cNvSpPr txBox="1"/>
            <p:nvPr/>
          </p:nvSpPr>
          <p:spPr>
            <a:xfrm>
              <a:off x="5879976" y="1779367"/>
              <a:ext cx="5616624" cy="1446550"/>
            </a:xfrm>
            <a:prstGeom prst="rect">
              <a:avLst/>
            </a:prstGeom>
            <a:noFill/>
          </p:spPr>
          <p:txBody>
            <a:bodyPr wrap="square" rtlCol="0">
              <a:spAutoFit/>
            </a:bodyPr>
            <a:lstStyle/>
            <a:p>
              <a:pPr algn="r"/>
              <a:r>
                <a:rPr lang="en-US" altLang="zh-CN" sz="8800" dirty="0">
                  <a:solidFill>
                    <a:schemeClr val="accent5">
                      <a:lumMod val="75000"/>
                    </a:schemeClr>
                  </a:solidFill>
                  <a:effectLst>
                    <a:outerShdw blurRad="38100" dist="38100" dir="2700000" algn="tl">
                      <a:srgbClr val="000000">
                        <a:alpha val="43137"/>
                      </a:srgbClr>
                    </a:outerShdw>
                  </a:effectLst>
                  <a:cs typeface="+mn-ea"/>
                  <a:sym typeface="+mn-lt"/>
                </a:rPr>
                <a:t>PART 04</a:t>
              </a:r>
              <a:endParaRPr lang="zh-CN" altLang="en-US" sz="8800" dirty="0">
                <a:solidFill>
                  <a:schemeClr val="accent5">
                    <a:lumMod val="75000"/>
                  </a:schemeClr>
                </a:solidFill>
                <a:effectLst>
                  <a:outerShdw blurRad="38100" dist="38100" dir="2700000" algn="tl">
                    <a:srgbClr val="000000">
                      <a:alpha val="43137"/>
                    </a:srgbClr>
                  </a:outerShdw>
                </a:effectLst>
                <a:cs typeface="+mn-ea"/>
                <a:sym typeface="+mn-lt"/>
              </a:endParaRPr>
            </a:p>
          </p:txBody>
        </p:sp>
        <p:sp>
          <p:nvSpPr>
            <p:cNvPr id="14" name="文本框 13"/>
            <p:cNvSpPr txBox="1"/>
            <p:nvPr/>
          </p:nvSpPr>
          <p:spPr>
            <a:xfrm>
              <a:off x="4871864" y="3148994"/>
              <a:ext cx="6624736" cy="1107996"/>
            </a:xfrm>
            <a:prstGeom prst="rect">
              <a:avLst/>
            </a:prstGeom>
            <a:noFill/>
          </p:spPr>
          <p:txBody>
            <a:bodyPr wrap="square" rtlCol="0">
              <a:spAutoFit/>
            </a:bodyPr>
            <a:lstStyle>
              <a:defPPr>
                <a:defRPr lang="zh-CN"/>
              </a:defPPr>
              <a:lvl1pPr algn="r">
                <a:defRPr sz="6600" spc="600">
                  <a:effectLst>
                    <a:outerShdw blurRad="38100" dist="38100" dir="2700000" algn="tl">
                      <a:srgbClr val="000000">
                        <a:alpha val="43137"/>
                      </a:srgbClr>
                    </a:outerShdw>
                  </a:effectLst>
                  <a:latin typeface="字魂35号-经典雅黑" panose="02000000000000000000" pitchFamily="2" charset="-122"/>
                  <a:ea typeface="字魂35号-经典雅黑" panose="02000000000000000000" pitchFamily="2" charset="-122"/>
                  <a:cs typeface="+mn-ea"/>
                </a:defRPr>
              </a:lvl1pPr>
            </a:lstStyle>
            <a:p>
              <a:r>
                <a:rPr lang="zh-CN" altLang="en-US" dirty="0">
                  <a:sym typeface="+mn-lt"/>
                </a:rPr>
                <a:t>预期成果与总结</a:t>
              </a:r>
            </a:p>
          </p:txBody>
        </p:sp>
        <p:sp>
          <p:nvSpPr>
            <p:cNvPr id="15" name="文本框 14"/>
            <p:cNvSpPr txBox="1"/>
            <p:nvPr/>
          </p:nvSpPr>
          <p:spPr>
            <a:xfrm>
              <a:off x="4439816" y="4072324"/>
              <a:ext cx="7056784" cy="307777"/>
            </a:xfrm>
            <a:prstGeom prst="rect">
              <a:avLst/>
            </a:prstGeom>
            <a:noFill/>
          </p:spPr>
          <p:txBody>
            <a:bodyPr wrap="square" rtlCol="0">
              <a:spAutoFit/>
            </a:bodyPr>
            <a:lstStyle/>
            <a:p>
              <a:pPr algn="dist"/>
              <a:r>
                <a:rPr lang="en-US" altLang="zh-CN" sz="1400" dirty="0">
                  <a:cs typeface="+mn-ea"/>
                  <a:sym typeface="+mn-lt"/>
                </a:rPr>
                <a:t>BRIEF INTRODUCTION OF THESIS ABSTRACT</a:t>
              </a:r>
              <a:endParaRPr lang="zh-CN" altLang="en-US" sz="14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研究方式方法</a:t>
              </a:r>
            </a:p>
          </p:txBody>
        </p:sp>
      </p:grpSp>
      <p:sp>
        <p:nvSpPr>
          <p:cNvPr id="9" name="箭头: V 形 8"/>
          <p:cNvSpPr/>
          <p:nvPr/>
        </p:nvSpPr>
        <p:spPr>
          <a:xfrm rot="16200000">
            <a:off x="3491593" y="-875848"/>
            <a:ext cx="5208813" cy="13285108"/>
          </a:xfrm>
          <a:prstGeom prst="chevron">
            <a:avLst>
              <a:gd name="adj" fmla="val 67855"/>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文本框 12"/>
          <p:cNvSpPr txBox="1"/>
          <p:nvPr/>
        </p:nvSpPr>
        <p:spPr>
          <a:xfrm>
            <a:off x="1153509" y="2497041"/>
            <a:ext cx="2419350" cy="461665"/>
          </a:xfrm>
          <a:prstGeom prst="rect">
            <a:avLst/>
          </a:prstGeom>
          <a:noFill/>
        </p:spPr>
        <p:txBody>
          <a:bodyPr wrap="square" rtlCol="0">
            <a:spAutoFit/>
          </a:bodyPr>
          <a:lstStyle/>
          <a:p>
            <a:pPr algn="ctr"/>
            <a:r>
              <a:rPr lang="zh-CN" altLang="en-US" sz="2400" b="1" spc="500" dirty="0">
                <a:solidFill>
                  <a:schemeClr val="tx1">
                    <a:lumMod val="85000"/>
                    <a:lumOff val="15000"/>
                  </a:schemeClr>
                </a:solidFill>
                <a:cs typeface="+mn-ea"/>
                <a:sym typeface="+mn-lt"/>
              </a:rPr>
              <a:t>学生层面</a:t>
            </a:r>
          </a:p>
        </p:txBody>
      </p:sp>
      <p:sp>
        <p:nvSpPr>
          <p:cNvPr id="14" name="文本框 13"/>
          <p:cNvSpPr txBox="1"/>
          <p:nvPr/>
        </p:nvSpPr>
        <p:spPr>
          <a:xfrm>
            <a:off x="1117741" y="3057174"/>
            <a:ext cx="2571751" cy="1000274"/>
          </a:xfrm>
          <a:prstGeom prst="rect">
            <a:avLst/>
          </a:prstGeom>
          <a:noFill/>
        </p:spPr>
        <p:txBody>
          <a:bodyPr wrap="square" rtlCol="0">
            <a:spAutoFit/>
          </a:bodyPr>
          <a:lstStyle/>
          <a:p>
            <a:pPr algn="ctr">
              <a:lnSpc>
                <a:spcPts val="1800"/>
              </a:lnSpc>
            </a:pPr>
            <a:r>
              <a:rPr lang="zh-CN" altLang="en-US" sz="1400" spc="300" dirty="0">
                <a:solidFill>
                  <a:schemeClr val="tx1">
                    <a:lumMod val="85000"/>
                    <a:lumOff val="15000"/>
                  </a:schemeClr>
                </a:solidFill>
                <a:cs typeface="+mn-ea"/>
                <a:sym typeface="+mn-lt"/>
              </a:rPr>
              <a:t>引导学生在大学期间有针对性地学习和提升自己，增强未来的就业竞争力，实现职业理想。</a:t>
            </a:r>
          </a:p>
        </p:txBody>
      </p:sp>
      <p:sp>
        <p:nvSpPr>
          <p:cNvPr id="15" name="文本框 14"/>
          <p:cNvSpPr txBox="1"/>
          <p:nvPr/>
        </p:nvSpPr>
        <p:spPr>
          <a:xfrm>
            <a:off x="4886323" y="1214340"/>
            <a:ext cx="2419350" cy="461665"/>
          </a:xfrm>
          <a:prstGeom prst="rect">
            <a:avLst/>
          </a:prstGeom>
          <a:noFill/>
        </p:spPr>
        <p:txBody>
          <a:bodyPr wrap="square" rtlCol="0">
            <a:spAutoFit/>
          </a:bodyPr>
          <a:lstStyle/>
          <a:p>
            <a:pPr algn="ctr"/>
            <a:r>
              <a:rPr lang="zh-CN" altLang="en-US" sz="2400" b="1" spc="500" dirty="0">
                <a:solidFill>
                  <a:schemeClr val="tx1">
                    <a:lumMod val="85000"/>
                    <a:lumOff val="15000"/>
                  </a:schemeClr>
                </a:solidFill>
                <a:cs typeface="+mn-ea"/>
                <a:sym typeface="+mn-lt"/>
              </a:rPr>
              <a:t>社会层面</a:t>
            </a:r>
          </a:p>
        </p:txBody>
      </p:sp>
      <p:sp>
        <p:nvSpPr>
          <p:cNvPr id="16" name="文本框 15"/>
          <p:cNvSpPr txBox="1"/>
          <p:nvPr/>
        </p:nvSpPr>
        <p:spPr>
          <a:xfrm>
            <a:off x="4810123" y="1856636"/>
            <a:ext cx="2571751" cy="1000274"/>
          </a:xfrm>
          <a:prstGeom prst="rect">
            <a:avLst/>
          </a:prstGeom>
          <a:noFill/>
        </p:spPr>
        <p:txBody>
          <a:bodyPr wrap="square" rtlCol="0">
            <a:spAutoFit/>
          </a:bodyPr>
          <a:lstStyle/>
          <a:p>
            <a:pPr algn="ctr">
              <a:lnSpc>
                <a:spcPts val="1800"/>
              </a:lnSpc>
            </a:pPr>
            <a:r>
              <a:rPr lang="zh-CN" altLang="en-US" sz="1400" spc="300" dirty="0">
                <a:solidFill>
                  <a:schemeClr val="tx1">
                    <a:lumMod val="85000"/>
                    <a:lumOff val="15000"/>
                  </a:schemeClr>
                </a:solidFill>
                <a:cs typeface="+mn-ea"/>
                <a:sym typeface="+mn-lt"/>
              </a:rPr>
              <a:t>缓解大学生就业结构性矛盾，促进人才在各行业的合理流动，推动社会经济健康发展。</a:t>
            </a:r>
          </a:p>
        </p:txBody>
      </p:sp>
      <p:sp>
        <p:nvSpPr>
          <p:cNvPr id="17" name="文本框 16"/>
          <p:cNvSpPr txBox="1"/>
          <p:nvPr/>
        </p:nvSpPr>
        <p:spPr>
          <a:xfrm>
            <a:off x="8811413" y="2497041"/>
            <a:ext cx="2419350" cy="461665"/>
          </a:xfrm>
          <a:prstGeom prst="rect">
            <a:avLst/>
          </a:prstGeom>
          <a:noFill/>
        </p:spPr>
        <p:txBody>
          <a:bodyPr wrap="square" rtlCol="0">
            <a:spAutoFit/>
          </a:bodyPr>
          <a:lstStyle/>
          <a:p>
            <a:pPr algn="ctr"/>
            <a:r>
              <a:rPr lang="zh-CN" altLang="en-US" sz="2400" b="1" spc="500" dirty="0">
                <a:solidFill>
                  <a:schemeClr val="tx1">
                    <a:lumMod val="85000"/>
                    <a:lumOff val="15000"/>
                  </a:schemeClr>
                </a:solidFill>
                <a:cs typeface="+mn-ea"/>
                <a:sym typeface="+mn-lt"/>
              </a:rPr>
              <a:t>教育层面</a:t>
            </a:r>
          </a:p>
        </p:txBody>
      </p:sp>
      <p:sp>
        <p:nvSpPr>
          <p:cNvPr id="18" name="文本框 17"/>
          <p:cNvSpPr txBox="1"/>
          <p:nvPr/>
        </p:nvSpPr>
        <p:spPr>
          <a:xfrm>
            <a:off x="8659012" y="3162299"/>
            <a:ext cx="2571751" cy="1000274"/>
          </a:xfrm>
          <a:prstGeom prst="rect">
            <a:avLst/>
          </a:prstGeom>
          <a:noFill/>
        </p:spPr>
        <p:txBody>
          <a:bodyPr wrap="square" rtlCol="0">
            <a:spAutoFit/>
          </a:bodyPr>
          <a:lstStyle/>
          <a:p>
            <a:pPr algn="ctr">
              <a:lnSpc>
                <a:spcPts val="1800"/>
              </a:lnSpc>
            </a:pPr>
            <a:r>
              <a:rPr lang="zh-CN" altLang="en-US" sz="1400" spc="300" dirty="0">
                <a:solidFill>
                  <a:schemeClr val="tx1">
                    <a:lumMod val="85000"/>
                    <a:lumOff val="15000"/>
                  </a:schemeClr>
                </a:solidFill>
                <a:cs typeface="+mn-ea"/>
                <a:sym typeface="+mn-lt"/>
              </a:rPr>
              <a:t>辅助高校开展职业规划教育，提高学生就业质量，提升学校的社会声誉和影响力。</a:t>
            </a:r>
          </a:p>
        </p:txBody>
      </p:sp>
      <p:sp>
        <p:nvSpPr>
          <p:cNvPr id="22" name="椭圆 21">
            <a:extLst>
              <a:ext uri="{FF2B5EF4-FFF2-40B4-BE49-F238E27FC236}">
                <a16:creationId xmlns:a16="http://schemas.microsoft.com/office/drawing/2014/main" id="{B749E160-CB94-595E-98B7-CB4BF17E9DE7}"/>
              </a:ext>
            </a:extLst>
          </p:cNvPr>
          <p:cNvSpPr/>
          <p:nvPr/>
        </p:nvSpPr>
        <p:spPr>
          <a:xfrm>
            <a:off x="1153509" y="4124224"/>
            <a:ext cx="2340000" cy="23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991B7A6-C3C4-74DF-FF43-523D80BEEE33}"/>
              </a:ext>
            </a:extLst>
          </p:cNvPr>
          <p:cNvSpPr/>
          <p:nvPr/>
        </p:nvSpPr>
        <p:spPr>
          <a:xfrm>
            <a:off x="4691999" y="2958706"/>
            <a:ext cx="2808000" cy="2808000"/>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29DBDAE-867C-8713-2AC8-A0EE300FA08B}"/>
              </a:ext>
            </a:extLst>
          </p:cNvPr>
          <p:cNvSpPr/>
          <p:nvPr/>
        </p:nvSpPr>
        <p:spPr>
          <a:xfrm>
            <a:off x="8730417" y="4124224"/>
            <a:ext cx="2340000" cy="234000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250" fill="hold"/>
                                        <p:tgtEl>
                                          <p:spTgt spid="9"/>
                                        </p:tgtEl>
                                        <p:attrNameLst>
                                          <p:attrName>ppt_x</p:attrName>
                                        </p:attrNameLst>
                                      </p:cBhvr>
                                      <p:tavLst>
                                        <p:tav tm="0">
                                          <p:val>
                                            <p:strVal val="#ppt_x"/>
                                          </p:val>
                                        </p:tav>
                                        <p:tav tm="100000">
                                          <p:val>
                                            <p:strVal val="#ppt_x"/>
                                          </p:val>
                                        </p:tav>
                                      </p:tavLst>
                                    </p:anim>
                                    <p:anim calcmode="lin" valueType="num">
                                      <p:cBhvr additive="base">
                                        <p:cTn id="15"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未来发展探究</a:t>
              </a:r>
            </a:p>
          </p:txBody>
        </p:sp>
      </p:grpSp>
      <p:sp>
        <p:nvSpPr>
          <p:cNvPr id="29" name="任意多边形: 形状 28"/>
          <p:cNvSpPr/>
          <p:nvPr/>
        </p:nvSpPr>
        <p:spPr>
          <a:xfrm>
            <a:off x="-283029" y="1613607"/>
            <a:ext cx="12758057" cy="3630785"/>
          </a:xfrm>
          <a:custGeom>
            <a:avLst/>
            <a:gdLst>
              <a:gd name="connsiteX0" fmla="*/ 0 w 12758057"/>
              <a:gd name="connsiteY0" fmla="*/ 3425372 h 3630785"/>
              <a:gd name="connsiteX1" fmla="*/ 2002971 w 12758057"/>
              <a:gd name="connsiteY1" fmla="*/ 1814286 h 3630785"/>
              <a:gd name="connsiteX2" fmla="*/ 4934857 w 12758057"/>
              <a:gd name="connsiteY2" fmla="*/ 3628572 h 3630785"/>
              <a:gd name="connsiteX3" fmla="*/ 7068457 w 12758057"/>
              <a:gd name="connsiteY3" fmla="*/ 1364343 h 3630785"/>
              <a:gd name="connsiteX4" fmla="*/ 9753600 w 12758057"/>
              <a:gd name="connsiteY4" fmla="*/ 3236686 h 3630785"/>
              <a:gd name="connsiteX5" fmla="*/ 12758057 w 12758057"/>
              <a:gd name="connsiteY5" fmla="*/ 0 h 363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8057" h="3630785">
                <a:moveTo>
                  <a:pt x="0" y="3425372"/>
                </a:moveTo>
                <a:cubicBezTo>
                  <a:pt x="590247" y="2602895"/>
                  <a:pt x="1180495" y="1780419"/>
                  <a:pt x="2002971" y="1814286"/>
                </a:cubicBezTo>
                <a:cubicBezTo>
                  <a:pt x="2825447" y="1848153"/>
                  <a:pt x="4090609" y="3703562"/>
                  <a:pt x="4934857" y="3628572"/>
                </a:cubicBezTo>
                <a:cubicBezTo>
                  <a:pt x="5779105" y="3553582"/>
                  <a:pt x="6265333" y="1429657"/>
                  <a:pt x="7068457" y="1364343"/>
                </a:cubicBezTo>
                <a:cubicBezTo>
                  <a:pt x="7871581" y="1299029"/>
                  <a:pt x="8805333" y="3464077"/>
                  <a:pt x="9753600" y="3236686"/>
                </a:cubicBezTo>
                <a:cubicBezTo>
                  <a:pt x="10701867" y="3009295"/>
                  <a:pt x="11729962" y="1504647"/>
                  <a:pt x="12758057" y="0"/>
                </a:cubicBezTo>
              </a:path>
            </a:pathLst>
          </a:custGeom>
          <a:noFill/>
          <a:ln w="222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0" name="组合 29"/>
          <p:cNvGrpSpPr/>
          <p:nvPr/>
        </p:nvGrpSpPr>
        <p:grpSpPr>
          <a:xfrm>
            <a:off x="1465943" y="3124200"/>
            <a:ext cx="640815" cy="595086"/>
            <a:chOff x="1465943" y="3124200"/>
            <a:chExt cx="640815" cy="595086"/>
          </a:xfrm>
          <a:solidFill>
            <a:schemeClr val="accent5">
              <a:lumMod val="75000"/>
            </a:schemeClr>
          </a:solidFill>
        </p:grpSpPr>
        <p:sp>
          <p:nvSpPr>
            <p:cNvPr id="31" name="椭圆 30"/>
            <p:cNvSpPr/>
            <p:nvPr/>
          </p:nvSpPr>
          <p:spPr>
            <a:xfrm>
              <a:off x="1465943" y="3124200"/>
              <a:ext cx="595086" cy="5950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p:cNvSpPr txBox="1"/>
            <p:nvPr/>
          </p:nvSpPr>
          <p:spPr>
            <a:xfrm>
              <a:off x="1465943" y="3143931"/>
              <a:ext cx="640815" cy="523220"/>
            </a:xfrm>
            <a:prstGeom prst="rect">
              <a:avLst/>
            </a:prstGeom>
            <a:noFill/>
          </p:spPr>
          <p:txBody>
            <a:bodyPr wrap="square" rtlCol="0">
              <a:spAutoFit/>
            </a:bodyPr>
            <a:lstStyle/>
            <a:p>
              <a:pPr algn="ctr"/>
              <a:r>
                <a:rPr lang="en-US" altLang="zh-CN" sz="2800" dirty="0">
                  <a:solidFill>
                    <a:schemeClr val="bg1"/>
                  </a:solidFill>
                  <a:cs typeface="+mn-ea"/>
                  <a:sym typeface="+mn-lt"/>
                </a:rPr>
                <a:t>01</a:t>
              </a:r>
              <a:endParaRPr lang="zh-CN" altLang="en-US" sz="2800" dirty="0">
                <a:solidFill>
                  <a:schemeClr val="bg1"/>
                </a:solidFill>
                <a:cs typeface="+mn-ea"/>
                <a:sym typeface="+mn-lt"/>
              </a:endParaRPr>
            </a:p>
          </p:txBody>
        </p:sp>
      </p:grpSp>
      <p:grpSp>
        <p:nvGrpSpPr>
          <p:cNvPr id="33" name="组合 32"/>
          <p:cNvGrpSpPr/>
          <p:nvPr/>
        </p:nvGrpSpPr>
        <p:grpSpPr>
          <a:xfrm>
            <a:off x="4344307" y="4853331"/>
            <a:ext cx="595086" cy="595086"/>
            <a:chOff x="4344307" y="4853331"/>
            <a:chExt cx="595086" cy="595086"/>
          </a:xfrm>
          <a:solidFill>
            <a:schemeClr val="accent5">
              <a:lumMod val="75000"/>
            </a:schemeClr>
          </a:solidFill>
        </p:grpSpPr>
        <p:sp>
          <p:nvSpPr>
            <p:cNvPr id="34" name="椭圆 33"/>
            <p:cNvSpPr/>
            <p:nvPr/>
          </p:nvSpPr>
          <p:spPr>
            <a:xfrm>
              <a:off x="4344307" y="4853331"/>
              <a:ext cx="595086" cy="5950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344307" y="4889264"/>
              <a:ext cx="595086" cy="523220"/>
            </a:xfrm>
            <a:prstGeom prst="rect">
              <a:avLst/>
            </a:prstGeom>
            <a:noFill/>
          </p:spPr>
          <p:txBody>
            <a:bodyPr wrap="square" rtlCol="0">
              <a:spAutoFit/>
            </a:bodyPr>
            <a:lstStyle/>
            <a:p>
              <a:pPr algn="ctr"/>
              <a:r>
                <a:rPr lang="en-US" altLang="zh-CN" sz="2800" dirty="0">
                  <a:solidFill>
                    <a:schemeClr val="bg1"/>
                  </a:solidFill>
                  <a:cs typeface="+mn-ea"/>
                  <a:sym typeface="+mn-lt"/>
                </a:rPr>
                <a:t>02</a:t>
              </a:r>
              <a:endParaRPr lang="zh-CN" altLang="en-US" sz="2800" dirty="0">
                <a:solidFill>
                  <a:schemeClr val="bg1"/>
                </a:solidFill>
                <a:cs typeface="+mn-ea"/>
                <a:sym typeface="+mn-lt"/>
              </a:endParaRPr>
            </a:p>
          </p:txBody>
        </p:sp>
      </p:grpSp>
      <p:grpSp>
        <p:nvGrpSpPr>
          <p:cNvPr id="36" name="组合 35"/>
          <p:cNvGrpSpPr/>
          <p:nvPr/>
        </p:nvGrpSpPr>
        <p:grpSpPr>
          <a:xfrm>
            <a:off x="6474278" y="2674758"/>
            <a:ext cx="595086" cy="595086"/>
            <a:chOff x="6474278" y="2674758"/>
            <a:chExt cx="595086" cy="595086"/>
          </a:xfrm>
          <a:solidFill>
            <a:schemeClr val="accent5">
              <a:lumMod val="75000"/>
            </a:schemeClr>
          </a:solidFill>
        </p:grpSpPr>
        <p:sp>
          <p:nvSpPr>
            <p:cNvPr id="37" name="椭圆 36"/>
            <p:cNvSpPr/>
            <p:nvPr/>
          </p:nvSpPr>
          <p:spPr>
            <a:xfrm>
              <a:off x="6474278" y="2674758"/>
              <a:ext cx="595086" cy="5950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6474278" y="2710691"/>
              <a:ext cx="595086" cy="523220"/>
            </a:xfrm>
            <a:prstGeom prst="rect">
              <a:avLst/>
            </a:prstGeom>
            <a:noFill/>
          </p:spPr>
          <p:txBody>
            <a:bodyPr wrap="square" rtlCol="0">
              <a:spAutoFit/>
            </a:bodyPr>
            <a:lstStyle/>
            <a:p>
              <a:pPr algn="ctr"/>
              <a:r>
                <a:rPr lang="en-US" altLang="zh-CN" sz="2800" dirty="0">
                  <a:solidFill>
                    <a:schemeClr val="bg1"/>
                  </a:solidFill>
                  <a:cs typeface="+mn-ea"/>
                  <a:sym typeface="+mn-lt"/>
                </a:rPr>
                <a:t>03</a:t>
              </a:r>
              <a:endParaRPr lang="zh-CN" altLang="en-US" sz="2800" dirty="0">
                <a:solidFill>
                  <a:schemeClr val="bg1"/>
                </a:solidFill>
                <a:cs typeface="+mn-ea"/>
                <a:sym typeface="+mn-lt"/>
              </a:endParaRPr>
            </a:p>
          </p:txBody>
        </p:sp>
      </p:grpSp>
      <p:grpSp>
        <p:nvGrpSpPr>
          <p:cNvPr id="39" name="组合 38"/>
          <p:cNvGrpSpPr/>
          <p:nvPr/>
        </p:nvGrpSpPr>
        <p:grpSpPr>
          <a:xfrm>
            <a:off x="9130392" y="4529103"/>
            <a:ext cx="624115" cy="595086"/>
            <a:chOff x="9130392" y="4529103"/>
            <a:chExt cx="624115" cy="595086"/>
          </a:xfrm>
          <a:solidFill>
            <a:schemeClr val="accent5">
              <a:lumMod val="75000"/>
            </a:schemeClr>
          </a:solidFill>
        </p:grpSpPr>
        <p:sp>
          <p:nvSpPr>
            <p:cNvPr id="40" name="椭圆 39"/>
            <p:cNvSpPr/>
            <p:nvPr/>
          </p:nvSpPr>
          <p:spPr>
            <a:xfrm>
              <a:off x="9130392" y="4529103"/>
              <a:ext cx="595086" cy="5950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文本框 40"/>
            <p:cNvSpPr txBox="1"/>
            <p:nvPr/>
          </p:nvSpPr>
          <p:spPr>
            <a:xfrm>
              <a:off x="9159421" y="4565036"/>
              <a:ext cx="595086" cy="523220"/>
            </a:xfrm>
            <a:prstGeom prst="rect">
              <a:avLst/>
            </a:prstGeom>
            <a:noFill/>
          </p:spPr>
          <p:txBody>
            <a:bodyPr wrap="square" rtlCol="0">
              <a:spAutoFit/>
            </a:bodyPr>
            <a:lstStyle/>
            <a:p>
              <a:pPr algn="ctr"/>
              <a:r>
                <a:rPr lang="en-US" altLang="zh-CN" sz="2800" dirty="0">
                  <a:solidFill>
                    <a:schemeClr val="bg1"/>
                  </a:solidFill>
                  <a:cs typeface="+mn-ea"/>
                  <a:sym typeface="+mn-lt"/>
                </a:rPr>
                <a:t>04</a:t>
              </a:r>
              <a:endParaRPr lang="zh-CN" altLang="en-US" sz="2800" dirty="0">
                <a:solidFill>
                  <a:schemeClr val="bg1"/>
                </a:solidFill>
                <a:cs typeface="+mn-ea"/>
                <a:sym typeface="+mn-lt"/>
              </a:endParaRPr>
            </a:p>
          </p:txBody>
        </p:sp>
      </p:grpSp>
      <p:sp>
        <p:nvSpPr>
          <p:cNvPr id="42" name="文本框 41"/>
          <p:cNvSpPr txBox="1"/>
          <p:nvPr/>
        </p:nvSpPr>
        <p:spPr>
          <a:xfrm>
            <a:off x="1465943" y="2404881"/>
            <a:ext cx="2534557" cy="584775"/>
          </a:xfrm>
          <a:prstGeom prst="rect">
            <a:avLst/>
          </a:prstGeom>
          <a:noFill/>
        </p:spPr>
        <p:txBody>
          <a:bodyPr wrap="square" rtlCol="0">
            <a:spAutoFit/>
          </a:bodyPr>
          <a:lstStyle/>
          <a:p>
            <a:r>
              <a:rPr lang="zh-CN" altLang="en-US" sz="1600" spc="300" dirty="0">
                <a:cs typeface="+mn-ea"/>
                <a:sym typeface="+mn-lt"/>
              </a:rPr>
              <a:t>系统调研，撰写看题报告</a:t>
            </a:r>
          </a:p>
        </p:txBody>
      </p:sp>
      <p:sp>
        <p:nvSpPr>
          <p:cNvPr id="43" name="文本框 42"/>
          <p:cNvSpPr txBox="1"/>
          <p:nvPr/>
        </p:nvSpPr>
        <p:spPr>
          <a:xfrm>
            <a:off x="1494792" y="1953921"/>
            <a:ext cx="1576872" cy="461665"/>
          </a:xfrm>
          <a:prstGeom prst="rect">
            <a:avLst/>
          </a:prstGeom>
          <a:noFill/>
        </p:spPr>
        <p:txBody>
          <a:bodyPr wrap="square" rtlCol="0">
            <a:spAutoFit/>
          </a:bodyPr>
          <a:lstStyle/>
          <a:p>
            <a:r>
              <a:rPr lang="zh-CN" altLang="en-US" sz="2400" b="1" dirty="0">
                <a:solidFill>
                  <a:schemeClr val="tx1">
                    <a:lumMod val="75000"/>
                    <a:lumOff val="25000"/>
                  </a:schemeClr>
                </a:solidFill>
                <a:cs typeface="+mn-ea"/>
                <a:sym typeface="+mn-lt"/>
              </a:rPr>
              <a:t>第</a:t>
            </a:r>
            <a:r>
              <a:rPr lang="en-US" altLang="zh-CN" sz="2400" b="1" dirty="0">
                <a:solidFill>
                  <a:schemeClr val="tx1">
                    <a:lumMod val="75000"/>
                    <a:lumOff val="25000"/>
                  </a:schemeClr>
                </a:solidFill>
                <a:cs typeface="+mn-ea"/>
                <a:sym typeface="+mn-lt"/>
              </a:rPr>
              <a:t>01-02</a:t>
            </a:r>
            <a:r>
              <a:rPr lang="zh-CN" altLang="en-US" sz="2400" b="1" dirty="0">
                <a:solidFill>
                  <a:schemeClr val="tx1">
                    <a:lumMod val="75000"/>
                    <a:lumOff val="25000"/>
                  </a:schemeClr>
                </a:solidFill>
                <a:cs typeface="+mn-ea"/>
                <a:sym typeface="+mn-lt"/>
              </a:rPr>
              <a:t>周</a:t>
            </a:r>
          </a:p>
        </p:txBody>
      </p:sp>
      <p:sp>
        <p:nvSpPr>
          <p:cNvPr id="44" name="文本框 43"/>
          <p:cNvSpPr txBox="1"/>
          <p:nvPr/>
        </p:nvSpPr>
        <p:spPr>
          <a:xfrm>
            <a:off x="4344307" y="5963711"/>
            <a:ext cx="2534557" cy="338554"/>
          </a:xfrm>
          <a:prstGeom prst="rect">
            <a:avLst/>
          </a:prstGeom>
          <a:noFill/>
        </p:spPr>
        <p:txBody>
          <a:bodyPr wrap="square" rtlCol="0">
            <a:spAutoFit/>
          </a:bodyPr>
          <a:lstStyle/>
          <a:p>
            <a:r>
              <a:rPr lang="zh-CN" altLang="zh-CN" sz="1600" dirty="0"/>
              <a:t>系统</a:t>
            </a:r>
            <a:r>
              <a:rPr lang="zh-CN" altLang="en-US" sz="1600" dirty="0"/>
              <a:t>可行性</a:t>
            </a:r>
            <a:r>
              <a:rPr lang="zh-CN" altLang="zh-CN" sz="1600" dirty="0"/>
              <a:t>分析与设计。</a:t>
            </a:r>
            <a:endParaRPr lang="zh-CN" altLang="en-US" sz="1600" spc="300" dirty="0">
              <a:cs typeface="+mn-ea"/>
              <a:sym typeface="+mn-lt"/>
            </a:endParaRPr>
          </a:p>
        </p:txBody>
      </p:sp>
      <p:sp>
        <p:nvSpPr>
          <p:cNvPr id="45" name="文本框 44"/>
          <p:cNvSpPr txBox="1"/>
          <p:nvPr/>
        </p:nvSpPr>
        <p:spPr>
          <a:xfrm>
            <a:off x="4344308" y="5512751"/>
            <a:ext cx="1576872" cy="461665"/>
          </a:xfrm>
          <a:prstGeom prst="rect">
            <a:avLst/>
          </a:prstGeom>
          <a:noFill/>
        </p:spPr>
        <p:txBody>
          <a:bodyPr wrap="square" rtlCol="0">
            <a:spAutoFit/>
          </a:bodyPr>
          <a:lstStyle/>
          <a:p>
            <a:r>
              <a:rPr lang="zh-CN" altLang="en-US" sz="2400" b="1" dirty="0">
                <a:solidFill>
                  <a:schemeClr val="tx1">
                    <a:lumMod val="75000"/>
                    <a:lumOff val="25000"/>
                  </a:schemeClr>
                </a:solidFill>
                <a:cs typeface="+mn-ea"/>
                <a:sym typeface="+mn-lt"/>
              </a:rPr>
              <a:t>第</a:t>
            </a:r>
            <a:r>
              <a:rPr lang="en-US" altLang="zh-CN" sz="2400" b="1" dirty="0">
                <a:solidFill>
                  <a:schemeClr val="tx1">
                    <a:lumMod val="75000"/>
                    <a:lumOff val="25000"/>
                  </a:schemeClr>
                </a:solidFill>
                <a:cs typeface="+mn-ea"/>
                <a:sym typeface="+mn-lt"/>
              </a:rPr>
              <a:t>03-05</a:t>
            </a:r>
            <a:r>
              <a:rPr lang="zh-CN" altLang="en-US" sz="2400" b="1" dirty="0">
                <a:solidFill>
                  <a:schemeClr val="tx1">
                    <a:lumMod val="75000"/>
                    <a:lumOff val="25000"/>
                  </a:schemeClr>
                </a:solidFill>
                <a:cs typeface="+mn-ea"/>
                <a:sym typeface="+mn-lt"/>
              </a:rPr>
              <a:t>周</a:t>
            </a:r>
          </a:p>
        </p:txBody>
      </p:sp>
      <p:sp>
        <p:nvSpPr>
          <p:cNvPr id="46" name="文本框 45"/>
          <p:cNvSpPr txBox="1"/>
          <p:nvPr/>
        </p:nvSpPr>
        <p:spPr>
          <a:xfrm>
            <a:off x="6580575" y="2136635"/>
            <a:ext cx="2534557" cy="338554"/>
          </a:xfrm>
          <a:prstGeom prst="rect">
            <a:avLst/>
          </a:prstGeom>
          <a:noFill/>
        </p:spPr>
        <p:txBody>
          <a:bodyPr wrap="square" rtlCol="0">
            <a:spAutoFit/>
          </a:bodyPr>
          <a:lstStyle/>
          <a:p>
            <a:r>
              <a:rPr lang="zh-CN" altLang="en-US" sz="1600" spc="300" dirty="0">
                <a:cs typeface="+mn-ea"/>
                <a:sym typeface="+mn-lt"/>
              </a:rPr>
              <a:t>系统实现与测试</a:t>
            </a:r>
          </a:p>
        </p:txBody>
      </p:sp>
      <p:sp>
        <p:nvSpPr>
          <p:cNvPr id="47" name="文本框 46"/>
          <p:cNvSpPr txBox="1"/>
          <p:nvPr/>
        </p:nvSpPr>
        <p:spPr>
          <a:xfrm>
            <a:off x="6580576" y="1685675"/>
            <a:ext cx="1576872" cy="461665"/>
          </a:xfrm>
          <a:prstGeom prst="rect">
            <a:avLst/>
          </a:prstGeom>
          <a:noFill/>
        </p:spPr>
        <p:txBody>
          <a:bodyPr wrap="square" rtlCol="0">
            <a:spAutoFit/>
          </a:bodyPr>
          <a:lstStyle/>
          <a:p>
            <a:r>
              <a:rPr lang="zh-CN" altLang="en-US" sz="2400" b="1" dirty="0">
                <a:solidFill>
                  <a:schemeClr val="tx1">
                    <a:lumMod val="75000"/>
                    <a:lumOff val="25000"/>
                  </a:schemeClr>
                </a:solidFill>
                <a:cs typeface="+mn-ea"/>
                <a:sym typeface="+mn-lt"/>
              </a:rPr>
              <a:t>第</a:t>
            </a:r>
            <a:r>
              <a:rPr lang="en-US" altLang="zh-CN" sz="2400" b="1" dirty="0">
                <a:solidFill>
                  <a:schemeClr val="tx1">
                    <a:lumMod val="75000"/>
                    <a:lumOff val="25000"/>
                  </a:schemeClr>
                </a:solidFill>
                <a:cs typeface="+mn-ea"/>
                <a:sym typeface="+mn-lt"/>
              </a:rPr>
              <a:t>06-10</a:t>
            </a:r>
            <a:r>
              <a:rPr lang="zh-CN" altLang="en-US" sz="2400" b="1" dirty="0">
                <a:solidFill>
                  <a:schemeClr val="tx1">
                    <a:lumMod val="75000"/>
                    <a:lumOff val="25000"/>
                  </a:schemeClr>
                </a:solidFill>
                <a:cs typeface="+mn-ea"/>
                <a:sym typeface="+mn-lt"/>
              </a:rPr>
              <a:t>周</a:t>
            </a:r>
          </a:p>
        </p:txBody>
      </p:sp>
      <p:sp>
        <p:nvSpPr>
          <p:cNvPr id="48" name="文本框 47"/>
          <p:cNvSpPr txBox="1"/>
          <p:nvPr/>
        </p:nvSpPr>
        <p:spPr>
          <a:xfrm>
            <a:off x="8861878" y="5617281"/>
            <a:ext cx="2534557" cy="307777"/>
          </a:xfrm>
          <a:prstGeom prst="rect">
            <a:avLst/>
          </a:prstGeom>
          <a:noFill/>
        </p:spPr>
        <p:txBody>
          <a:bodyPr wrap="square" rtlCol="0">
            <a:spAutoFit/>
          </a:bodyPr>
          <a:lstStyle/>
          <a:p>
            <a:r>
              <a:rPr lang="zh-CN" altLang="en-US" sz="1400" spc="300" dirty="0">
                <a:cs typeface="+mn-ea"/>
                <a:sym typeface="+mn-lt"/>
              </a:rPr>
              <a:t>撰写论文、毕业答辩</a:t>
            </a:r>
          </a:p>
        </p:txBody>
      </p:sp>
      <p:sp>
        <p:nvSpPr>
          <p:cNvPr id="49" name="文本框 48"/>
          <p:cNvSpPr txBox="1"/>
          <p:nvPr/>
        </p:nvSpPr>
        <p:spPr>
          <a:xfrm>
            <a:off x="8861879" y="5166321"/>
            <a:ext cx="1576872" cy="461665"/>
          </a:xfrm>
          <a:prstGeom prst="rect">
            <a:avLst/>
          </a:prstGeom>
          <a:noFill/>
        </p:spPr>
        <p:txBody>
          <a:bodyPr wrap="square" rtlCol="0">
            <a:spAutoFit/>
          </a:bodyPr>
          <a:lstStyle/>
          <a:p>
            <a:r>
              <a:rPr lang="zh-CN" altLang="en-US" sz="2400" b="1" dirty="0">
                <a:solidFill>
                  <a:schemeClr val="tx1">
                    <a:lumMod val="75000"/>
                    <a:lumOff val="25000"/>
                  </a:schemeClr>
                </a:solidFill>
                <a:cs typeface="+mn-ea"/>
                <a:sym typeface="+mn-lt"/>
              </a:rPr>
              <a:t>第</a:t>
            </a:r>
            <a:r>
              <a:rPr lang="en-US" altLang="zh-CN" sz="2400" b="1" dirty="0">
                <a:solidFill>
                  <a:schemeClr val="tx1">
                    <a:lumMod val="75000"/>
                    <a:lumOff val="25000"/>
                  </a:schemeClr>
                </a:solidFill>
                <a:cs typeface="+mn-ea"/>
                <a:sym typeface="+mn-lt"/>
              </a:rPr>
              <a:t>11-12</a:t>
            </a:r>
            <a:r>
              <a:rPr lang="zh-CN" altLang="en-US" sz="2400" b="1" dirty="0">
                <a:solidFill>
                  <a:schemeClr val="tx1">
                    <a:lumMod val="75000"/>
                    <a:lumOff val="25000"/>
                  </a:schemeClr>
                </a:solidFill>
                <a:cs typeface="+mn-ea"/>
                <a:sym typeface="+mn-lt"/>
              </a:rPr>
              <a:t>周</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53" presetClass="entr" presetSubtype="16"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par>
                                <p:cTn id="27" presetID="53" presetClass="entr" presetSubtype="16"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par>
                                <p:cTn id="32" presetID="53" presetClass="entr" presetSubtype="16"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wipe(left)">
                                      <p:cBhvr>
                                        <p:cTn id="50" dur="500"/>
                                        <p:tgtEl>
                                          <p:spTgt spid="4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500"/>
                                        <p:tgtEl>
                                          <p:spTgt spid="4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wipe(left)">
                                      <p:cBhvr>
                                        <p:cTn id="56" dur="500"/>
                                        <p:tgtEl>
                                          <p:spTgt spid="4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left)">
                                      <p:cBhvr>
                                        <p:cTn id="59" dur="500"/>
                                        <p:tgtEl>
                                          <p:spTgt spid="4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left)">
                                      <p:cBhvr>
                                        <p:cTn id="6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p:bldP spid="43" grpId="0"/>
      <p:bldP spid="44" grpId="0"/>
      <p:bldP spid="45" grpId="0"/>
      <p:bldP spid="46"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0" y="-22283"/>
            <a:ext cx="12192000" cy="6880283"/>
          </a:xfrm>
          <a:prstGeom prst="rect">
            <a:avLst/>
          </a:prstGeom>
        </p:spPr>
      </p:pic>
      <p:cxnSp>
        <p:nvCxnSpPr>
          <p:cNvPr id="6" name="直接连接符 5"/>
          <p:cNvCxnSpPr/>
          <p:nvPr/>
        </p:nvCxnSpPr>
        <p:spPr>
          <a:xfrm>
            <a:off x="5519936" y="618143"/>
            <a:ext cx="5976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760203" y="188640"/>
            <a:ext cx="5496131" cy="369332"/>
            <a:chOff x="6240016" y="191185"/>
            <a:chExt cx="5496131" cy="369332"/>
          </a:xfrm>
        </p:grpSpPr>
        <p:sp>
          <p:nvSpPr>
            <p:cNvPr id="8" name="文本框 7"/>
            <p:cNvSpPr txBox="1"/>
            <p:nvPr/>
          </p:nvSpPr>
          <p:spPr>
            <a:xfrm>
              <a:off x="10848528" y="191185"/>
              <a:ext cx="887619" cy="369332"/>
            </a:xfrm>
            <a:prstGeom prst="rect">
              <a:avLst/>
            </a:prstGeom>
            <a:noFill/>
          </p:spPr>
          <p:txBody>
            <a:bodyPr wrap="square" rtlCol="0">
              <a:spAutoFit/>
            </a:bodyPr>
            <a:lstStyle/>
            <a:p>
              <a:pPr algn="dist"/>
              <a:r>
                <a:rPr lang="en-US" altLang="zh-CN" dirty="0">
                  <a:cs typeface="+mn-ea"/>
                  <a:sym typeface="+mn-lt"/>
                </a:rPr>
                <a:t>LOGO</a:t>
              </a:r>
              <a:endParaRPr lang="zh-CN" altLang="en-US" dirty="0">
                <a:cs typeface="+mn-ea"/>
                <a:sym typeface="+mn-lt"/>
              </a:endParaRPr>
            </a:p>
          </p:txBody>
        </p:sp>
        <p:sp>
          <p:nvSpPr>
            <p:cNvPr id="9" name="文本框 8"/>
            <p:cNvSpPr txBox="1"/>
            <p:nvPr/>
          </p:nvSpPr>
          <p:spPr>
            <a:xfrm>
              <a:off x="6240016" y="245046"/>
              <a:ext cx="887619" cy="261610"/>
            </a:xfrm>
            <a:prstGeom prst="rect">
              <a:avLst/>
            </a:prstGeom>
            <a:noFill/>
          </p:spPr>
          <p:txBody>
            <a:bodyPr wrap="square" rtlCol="0">
              <a:spAutoFit/>
            </a:bodyPr>
            <a:lstStyle/>
            <a:p>
              <a:pPr algn="dist"/>
              <a:r>
                <a:rPr lang="zh-CN" altLang="en-US" sz="1100" dirty="0">
                  <a:cs typeface="+mn-ea"/>
                  <a:sym typeface="+mn-lt"/>
                </a:rPr>
                <a:t>商务汇报</a:t>
              </a:r>
            </a:p>
          </p:txBody>
        </p:sp>
        <p:sp>
          <p:nvSpPr>
            <p:cNvPr id="10" name="文本框 9"/>
            <p:cNvSpPr txBox="1"/>
            <p:nvPr/>
          </p:nvSpPr>
          <p:spPr>
            <a:xfrm>
              <a:off x="7776187" y="245046"/>
              <a:ext cx="887619" cy="261610"/>
            </a:xfrm>
            <a:prstGeom prst="rect">
              <a:avLst/>
            </a:prstGeom>
            <a:noFill/>
          </p:spPr>
          <p:txBody>
            <a:bodyPr wrap="square" rtlCol="0">
              <a:spAutoFit/>
            </a:bodyPr>
            <a:lstStyle/>
            <a:p>
              <a:pPr algn="dist"/>
              <a:r>
                <a:rPr lang="zh-CN" altLang="en-US" sz="1100" dirty="0">
                  <a:cs typeface="+mn-ea"/>
                  <a:sym typeface="+mn-lt"/>
                </a:rPr>
                <a:t>计划总结</a:t>
              </a:r>
            </a:p>
          </p:txBody>
        </p:sp>
        <p:sp>
          <p:nvSpPr>
            <p:cNvPr id="11" name="文本框 10"/>
            <p:cNvSpPr txBox="1"/>
            <p:nvPr/>
          </p:nvSpPr>
          <p:spPr>
            <a:xfrm>
              <a:off x="9312358" y="245046"/>
              <a:ext cx="887619" cy="261610"/>
            </a:xfrm>
            <a:prstGeom prst="rect">
              <a:avLst/>
            </a:prstGeom>
            <a:noFill/>
          </p:spPr>
          <p:txBody>
            <a:bodyPr wrap="square" rtlCol="0">
              <a:spAutoFit/>
            </a:bodyPr>
            <a:lstStyle/>
            <a:p>
              <a:pPr algn="dist"/>
              <a:r>
                <a:rPr lang="zh-CN" altLang="en-US" sz="1100" dirty="0">
                  <a:cs typeface="+mn-ea"/>
                  <a:sym typeface="+mn-lt"/>
                </a:rPr>
                <a:t>项目汇报</a:t>
              </a:r>
            </a:p>
          </p:txBody>
        </p:sp>
      </p:grpSp>
      <p:sp>
        <p:nvSpPr>
          <p:cNvPr id="12" name="文本框 11"/>
          <p:cNvSpPr txBox="1"/>
          <p:nvPr/>
        </p:nvSpPr>
        <p:spPr>
          <a:xfrm>
            <a:off x="6770854" y="1313608"/>
            <a:ext cx="4892769" cy="1015663"/>
          </a:xfrm>
          <a:prstGeom prst="rect">
            <a:avLst/>
          </a:prstGeom>
          <a:noFill/>
        </p:spPr>
        <p:txBody>
          <a:bodyPr wrap="square" rtlCol="0">
            <a:spAutoFit/>
          </a:bodyPr>
          <a:lstStyle/>
          <a:p>
            <a:pPr algn="r"/>
            <a:r>
              <a:rPr lang="en-US" altLang="zh-CN" sz="6000" b="1" dirty="0">
                <a:solidFill>
                  <a:schemeClr val="accent5">
                    <a:lumMod val="75000"/>
                  </a:schemeClr>
                </a:solidFill>
                <a:effectLst>
                  <a:outerShdw blurRad="38100" dist="38100" dir="2700000" algn="tl">
                    <a:srgbClr val="000000">
                      <a:alpha val="43137"/>
                    </a:srgbClr>
                  </a:outerShdw>
                </a:effectLst>
                <a:cs typeface="+mn-ea"/>
                <a:sym typeface="+mn-lt"/>
              </a:rPr>
              <a:t>DEFENCE</a:t>
            </a:r>
            <a:endParaRPr lang="zh-CN" altLang="en-US" sz="6000" b="1" dirty="0">
              <a:solidFill>
                <a:schemeClr val="accent5">
                  <a:lumMod val="75000"/>
                </a:schemeClr>
              </a:solidFill>
              <a:effectLst>
                <a:outerShdw blurRad="38100" dist="38100" dir="2700000" algn="tl">
                  <a:srgbClr val="000000">
                    <a:alpha val="43137"/>
                  </a:srgbClr>
                </a:outerShdw>
              </a:effectLst>
              <a:cs typeface="+mn-ea"/>
              <a:sym typeface="+mn-lt"/>
            </a:endParaRPr>
          </a:p>
        </p:txBody>
      </p:sp>
      <p:sp>
        <p:nvSpPr>
          <p:cNvPr id="13" name="文本框 12"/>
          <p:cNvSpPr txBox="1"/>
          <p:nvPr/>
        </p:nvSpPr>
        <p:spPr>
          <a:xfrm>
            <a:off x="5015880" y="2476377"/>
            <a:ext cx="6641925" cy="1200329"/>
          </a:xfrm>
          <a:prstGeom prst="rect">
            <a:avLst/>
          </a:prstGeom>
          <a:noFill/>
        </p:spPr>
        <p:txBody>
          <a:bodyPr wrap="square" rtlCol="0">
            <a:spAutoFit/>
          </a:bodyPr>
          <a:lstStyle>
            <a:defPPr>
              <a:defRPr lang="zh-CN"/>
            </a:defPPr>
            <a:lvl1pPr algn="r">
              <a:defRPr sz="7200" spc="600">
                <a:effectLst>
                  <a:outerShdw blurRad="38100" dist="38100" dir="2700000" algn="tl">
                    <a:srgbClr val="000000">
                      <a:alpha val="43137"/>
                    </a:srgbClr>
                  </a:outerShdw>
                </a:effectLst>
                <a:latin typeface="字魂35号-经典雅黑" panose="02000000000000000000" pitchFamily="2" charset="-122"/>
                <a:ea typeface="字魂35号-经典雅黑" panose="02000000000000000000" pitchFamily="2" charset="-122"/>
                <a:cs typeface="+mn-ea"/>
              </a:defRPr>
            </a:lvl1pPr>
          </a:lstStyle>
          <a:p>
            <a:r>
              <a:rPr lang="zh-CN" altLang="en-US" dirty="0">
                <a:sym typeface="+mn-lt"/>
              </a:rPr>
              <a:t>谢谢观看</a:t>
            </a:r>
          </a:p>
        </p:txBody>
      </p:sp>
      <p:sp>
        <p:nvSpPr>
          <p:cNvPr id="14" name="文本框 13"/>
          <p:cNvSpPr txBox="1"/>
          <p:nvPr/>
        </p:nvSpPr>
        <p:spPr>
          <a:xfrm>
            <a:off x="6473182" y="3632595"/>
            <a:ext cx="5184623" cy="1078116"/>
          </a:xfrm>
          <a:prstGeom prst="rect">
            <a:avLst/>
          </a:prstGeom>
          <a:noFill/>
        </p:spPr>
        <p:txBody>
          <a:bodyPr wrap="square" rtlCol="0">
            <a:spAutoFit/>
          </a:bodyPr>
          <a:lstStyle/>
          <a:p>
            <a:pPr algn="r">
              <a:lnSpc>
                <a:spcPct val="150000"/>
              </a:lnSpc>
            </a:pPr>
            <a:r>
              <a:rPr lang="en-US" altLang="zh-CN" sz="1100" spc="200" dirty="0">
                <a:cs typeface="+mn-ea"/>
                <a:sym typeface="+mn-lt"/>
              </a:rPr>
              <a:t>WORK REPORT BUSINESS REPORT GENERAL BUSINESS STYLE MONTHLY REPORT ANNUAL REPORT BUSINESS PLAN PROJECT PLAN PROJECT REPORT COMPLETION REPORT</a:t>
            </a:r>
            <a:endParaRPr lang="zh-CN" altLang="en-US" sz="1100" spc="200" dirty="0">
              <a:cs typeface="+mn-ea"/>
              <a:sym typeface="+mn-lt"/>
            </a:endParaRPr>
          </a:p>
        </p:txBody>
      </p:sp>
      <p:sp>
        <p:nvSpPr>
          <p:cNvPr id="15" name="文本框 14"/>
          <p:cNvSpPr txBox="1"/>
          <p:nvPr/>
        </p:nvSpPr>
        <p:spPr>
          <a:xfrm>
            <a:off x="9408368" y="4832924"/>
            <a:ext cx="2085008" cy="369332"/>
          </a:xfrm>
          <a:prstGeom prst="rect">
            <a:avLst/>
          </a:prstGeom>
          <a:noFill/>
        </p:spPr>
        <p:txBody>
          <a:bodyPr wrap="square" rtlCol="0">
            <a:spAutoFit/>
          </a:bodyPr>
          <a:lstStyle/>
          <a:p>
            <a:pPr algn="dist"/>
            <a:r>
              <a:rPr lang="zh-CN" altLang="en-US" dirty="0">
                <a:solidFill>
                  <a:schemeClr val="tx1">
                    <a:lumMod val="75000"/>
                    <a:lumOff val="25000"/>
                  </a:schemeClr>
                </a:solidFill>
                <a:cs typeface="+mn-ea"/>
                <a:sym typeface="+mn-lt"/>
              </a:rPr>
              <a:t>汇报人：范子涵</a:t>
            </a:r>
          </a:p>
        </p:txBody>
      </p:sp>
      <p:grpSp>
        <p:nvGrpSpPr>
          <p:cNvPr id="16" name="组合 15"/>
          <p:cNvGrpSpPr/>
          <p:nvPr/>
        </p:nvGrpSpPr>
        <p:grpSpPr>
          <a:xfrm>
            <a:off x="9889078" y="5870800"/>
            <a:ext cx="1638300" cy="546247"/>
            <a:chOff x="14227610" y="6169189"/>
            <a:chExt cx="1638300" cy="546247"/>
          </a:xfrm>
        </p:grpSpPr>
        <p:sp>
          <p:nvSpPr>
            <p:cNvPr id="17" name="文本框 16"/>
            <p:cNvSpPr txBox="1"/>
            <p:nvPr/>
          </p:nvSpPr>
          <p:spPr>
            <a:xfrm>
              <a:off x="14462017" y="6169189"/>
              <a:ext cx="1403893" cy="261610"/>
            </a:xfrm>
            <a:prstGeom prst="rect">
              <a:avLst/>
            </a:prstGeom>
            <a:noFill/>
          </p:spPr>
          <p:txBody>
            <a:bodyPr wrap="square" rtlCol="0">
              <a:spAutoFit/>
            </a:bodyPr>
            <a:lstStyle/>
            <a:p>
              <a:pPr algn="dist"/>
              <a:r>
                <a:rPr lang="en-US" altLang="zh-CN" sz="1050" dirty="0">
                  <a:cs typeface="+mn-ea"/>
                  <a:sym typeface="+mn-lt"/>
                </a:rPr>
                <a:t>THANKS YOU</a:t>
              </a:r>
              <a:endParaRPr lang="zh-CN" altLang="en-US" sz="1050" dirty="0">
                <a:cs typeface="+mn-ea"/>
                <a:sym typeface="+mn-lt"/>
              </a:endParaRPr>
            </a:p>
          </p:txBody>
        </p:sp>
        <p:sp>
          <p:nvSpPr>
            <p:cNvPr id="18" name="文本框 17"/>
            <p:cNvSpPr txBox="1"/>
            <p:nvPr/>
          </p:nvSpPr>
          <p:spPr>
            <a:xfrm>
              <a:off x="14227610" y="6453826"/>
              <a:ext cx="1638300" cy="261610"/>
            </a:xfrm>
            <a:prstGeom prst="rect">
              <a:avLst/>
            </a:prstGeom>
            <a:noFill/>
          </p:spPr>
          <p:txBody>
            <a:bodyPr wrap="square" rtlCol="0">
              <a:spAutoFit/>
            </a:bodyPr>
            <a:lstStyle/>
            <a:p>
              <a:pPr algn="dist"/>
              <a:r>
                <a:rPr lang="en-US" altLang="zh-CN" sz="1100" dirty="0">
                  <a:cs typeface="+mn-ea"/>
                  <a:sym typeface="+mn-lt"/>
                </a:rPr>
                <a:t>2024·</a:t>
              </a:r>
              <a:r>
                <a:rPr lang="zh-CN" altLang="en-US" sz="1100" dirty="0">
                  <a:cs typeface="+mn-ea"/>
                  <a:sym typeface="+mn-lt"/>
                </a:rPr>
                <a:t>答辩顺利</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rot="10800000">
            <a:off x="0" y="-22283"/>
            <a:ext cx="12192000" cy="6880283"/>
          </a:xfrm>
          <a:prstGeom prst="rect">
            <a:avLst/>
          </a:prstGeom>
        </p:spPr>
      </p:pic>
      <p:cxnSp>
        <p:nvCxnSpPr>
          <p:cNvPr id="3" name="直接连接符 2"/>
          <p:cNvCxnSpPr/>
          <p:nvPr/>
        </p:nvCxnSpPr>
        <p:spPr>
          <a:xfrm>
            <a:off x="407368" y="690151"/>
            <a:ext cx="5976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07368" y="260648"/>
            <a:ext cx="5496131" cy="369332"/>
            <a:chOff x="6240016" y="191185"/>
            <a:chExt cx="5496131" cy="369332"/>
          </a:xfrm>
        </p:grpSpPr>
        <p:sp>
          <p:nvSpPr>
            <p:cNvPr id="5" name="文本框 4"/>
            <p:cNvSpPr txBox="1"/>
            <p:nvPr/>
          </p:nvSpPr>
          <p:spPr>
            <a:xfrm>
              <a:off x="10848528" y="191185"/>
              <a:ext cx="887619" cy="369332"/>
            </a:xfrm>
            <a:prstGeom prst="rect">
              <a:avLst/>
            </a:prstGeom>
            <a:noFill/>
          </p:spPr>
          <p:txBody>
            <a:bodyPr wrap="square" rtlCol="0">
              <a:spAutoFit/>
            </a:bodyPr>
            <a:lstStyle/>
            <a:p>
              <a:pPr algn="dist"/>
              <a:r>
                <a:rPr lang="en-US" altLang="zh-CN" dirty="0">
                  <a:cs typeface="+mn-ea"/>
                  <a:sym typeface="+mn-lt"/>
                </a:rPr>
                <a:t>LOGO</a:t>
              </a:r>
              <a:endParaRPr lang="zh-CN" altLang="en-US" dirty="0">
                <a:cs typeface="+mn-ea"/>
                <a:sym typeface="+mn-lt"/>
              </a:endParaRPr>
            </a:p>
          </p:txBody>
        </p:sp>
        <p:sp>
          <p:nvSpPr>
            <p:cNvPr id="6" name="文本框 5"/>
            <p:cNvSpPr txBox="1"/>
            <p:nvPr/>
          </p:nvSpPr>
          <p:spPr>
            <a:xfrm>
              <a:off x="6240016" y="245046"/>
              <a:ext cx="887619" cy="261610"/>
            </a:xfrm>
            <a:prstGeom prst="rect">
              <a:avLst/>
            </a:prstGeom>
            <a:noFill/>
          </p:spPr>
          <p:txBody>
            <a:bodyPr wrap="square" rtlCol="0">
              <a:spAutoFit/>
            </a:bodyPr>
            <a:lstStyle/>
            <a:p>
              <a:pPr algn="dist"/>
              <a:r>
                <a:rPr lang="zh-CN" altLang="en-US" sz="1100" dirty="0">
                  <a:cs typeface="+mn-ea"/>
                  <a:sym typeface="+mn-lt"/>
                </a:rPr>
                <a:t>商务汇报</a:t>
              </a:r>
            </a:p>
          </p:txBody>
        </p:sp>
        <p:sp>
          <p:nvSpPr>
            <p:cNvPr id="7" name="文本框 6"/>
            <p:cNvSpPr txBox="1"/>
            <p:nvPr/>
          </p:nvSpPr>
          <p:spPr>
            <a:xfrm>
              <a:off x="7776187" y="245046"/>
              <a:ext cx="887619" cy="261610"/>
            </a:xfrm>
            <a:prstGeom prst="rect">
              <a:avLst/>
            </a:prstGeom>
            <a:noFill/>
          </p:spPr>
          <p:txBody>
            <a:bodyPr wrap="square" rtlCol="0">
              <a:spAutoFit/>
            </a:bodyPr>
            <a:lstStyle/>
            <a:p>
              <a:pPr algn="dist"/>
              <a:r>
                <a:rPr lang="zh-CN" altLang="en-US" sz="1100" dirty="0">
                  <a:cs typeface="+mn-ea"/>
                  <a:sym typeface="+mn-lt"/>
                </a:rPr>
                <a:t>计划总结</a:t>
              </a:r>
            </a:p>
          </p:txBody>
        </p:sp>
        <p:sp>
          <p:nvSpPr>
            <p:cNvPr id="8" name="文本框 7"/>
            <p:cNvSpPr txBox="1"/>
            <p:nvPr/>
          </p:nvSpPr>
          <p:spPr>
            <a:xfrm>
              <a:off x="9312358" y="245046"/>
              <a:ext cx="887619" cy="261610"/>
            </a:xfrm>
            <a:prstGeom prst="rect">
              <a:avLst/>
            </a:prstGeom>
            <a:noFill/>
          </p:spPr>
          <p:txBody>
            <a:bodyPr wrap="square" rtlCol="0">
              <a:spAutoFit/>
            </a:bodyPr>
            <a:lstStyle/>
            <a:p>
              <a:pPr algn="dist"/>
              <a:r>
                <a:rPr lang="zh-CN" altLang="en-US" sz="1100" dirty="0">
                  <a:cs typeface="+mn-ea"/>
                  <a:sym typeface="+mn-lt"/>
                </a:rPr>
                <a:t>项目汇报</a:t>
              </a:r>
            </a:p>
          </p:txBody>
        </p:sp>
      </p:grpSp>
      <p:grpSp>
        <p:nvGrpSpPr>
          <p:cNvPr id="13" name="组合 12"/>
          <p:cNvGrpSpPr/>
          <p:nvPr/>
        </p:nvGrpSpPr>
        <p:grpSpPr>
          <a:xfrm>
            <a:off x="7392144" y="2204864"/>
            <a:ext cx="3960440" cy="1944216"/>
            <a:chOff x="7392144" y="2204864"/>
            <a:chExt cx="3960440" cy="1944216"/>
          </a:xfrm>
        </p:grpSpPr>
        <p:sp>
          <p:nvSpPr>
            <p:cNvPr id="9" name="矩形: 圆角 8"/>
            <p:cNvSpPr/>
            <p:nvPr/>
          </p:nvSpPr>
          <p:spPr>
            <a:xfrm>
              <a:off x="7392144" y="2204864"/>
              <a:ext cx="3960440" cy="1944216"/>
            </a:xfrm>
            <a:prstGeom prst="roundRect">
              <a:avLst>
                <a:gd name="adj" fmla="val 12312"/>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p:cNvGrpSpPr/>
            <p:nvPr/>
          </p:nvGrpSpPr>
          <p:grpSpPr>
            <a:xfrm>
              <a:off x="7788188" y="2317212"/>
              <a:ext cx="3168352" cy="1719521"/>
              <a:chOff x="7788188" y="2232699"/>
              <a:chExt cx="3168352" cy="1719521"/>
            </a:xfrm>
          </p:grpSpPr>
          <p:sp>
            <p:nvSpPr>
              <p:cNvPr id="10" name="文本框 9"/>
              <p:cNvSpPr txBox="1"/>
              <p:nvPr/>
            </p:nvSpPr>
            <p:spPr>
              <a:xfrm>
                <a:off x="7788188" y="2232699"/>
                <a:ext cx="3168352" cy="1323439"/>
              </a:xfrm>
              <a:prstGeom prst="rect">
                <a:avLst/>
              </a:prstGeom>
              <a:noFill/>
            </p:spPr>
            <p:txBody>
              <a:bodyPr wrap="square" rtlCol="0">
                <a:spAutoFit/>
              </a:bodyPr>
              <a:lstStyle/>
              <a:p>
                <a:pPr algn="ctr"/>
                <a:r>
                  <a:rPr lang="zh-CN" altLang="en-US" sz="8000" dirty="0">
                    <a:solidFill>
                      <a:schemeClr val="accent5">
                        <a:lumMod val="75000"/>
                      </a:schemeClr>
                    </a:solidFill>
                    <a:effectLst>
                      <a:outerShdw blurRad="38100" dist="38100" dir="2700000" algn="tl">
                        <a:srgbClr val="000000">
                          <a:alpha val="43137"/>
                        </a:srgbClr>
                      </a:outerShdw>
                    </a:effectLst>
                    <a:cs typeface="+mn-ea"/>
                    <a:sym typeface="+mn-lt"/>
                  </a:rPr>
                  <a:t>目录</a:t>
                </a:r>
              </a:p>
            </p:txBody>
          </p:sp>
          <p:sp>
            <p:nvSpPr>
              <p:cNvPr id="11" name="文本框 10"/>
              <p:cNvSpPr txBox="1"/>
              <p:nvPr/>
            </p:nvSpPr>
            <p:spPr>
              <a:xfrm>
                <a:off x="8076220" y="3429000"/>
                <a:ext cx="2592288" cy="523220"/>
              </a:xfrm>
              <a:prstGeom prst="rect">
                <a:avLst/>
              </a:prstGeom>
              <a:noFill/>
            </p:spPr>
            <p:txBody>
              <a:bodyPr wrap="square" rtlCol="0">
                <a:spAutoFit/>
              </a:bodyPr>
              <a:lstStyle/>
              <a:p>
                <a:pPr algn="dist"/>
                <a:r>
                  <a:rPr lang="en-US" altLang="zh-CN" sz="2800" b="1" dirty="0">
                    <a:solidFill>
                      <a:schemeClr val="accent5">
                        <a:lumMod val="75000"/>
                      </a:schemeClr>
                    </a:solidFill>
                    <a:cs typeface="+mn-ea"/>
                    <a:sym typeface="+mn-lt"/>
                  </a:rPr>
                  <a:t>CONTENTES</a:t>
                </a:r>
                <a:endParaRPr lang="zh-CN" altLang="en-US" sz="2800" b="1" dirty="0">
                  <a:solidFill>
                    <a:schemeClr val="accent5">
                      <a:lumMod val="75000"/>
                    </a:schemeClr>
                  </a:solidFill>
                  <a:cs typeface="+mn-ea"/>
                  <a:sym typeface="+mn-lt"/>
                </a:endParaRPr>
              </a:p>
            </p:txBody>
          </p:sp>
        </p:grpSp>
      </p:grpSp>
      <p:grpSp>
        <p:nvGrpSpPr>
          <p:cNvPr id="14" name="组合 13"/>
          <p:cNvGrpSpPr/>
          <p:nvPr/>
        </p:nvGrpSpPr>
        <p:grpSpPr>
          <a:xfrm>
            <a:off x="1069773" y="1695494"/>
            <a:ext cx="3907706" cy="534810"/>
            <a:chOff x="1338551" y="1737967"/>
            <a:chExt cx="3552460" cy="534810"/>
          </a:xfrm>
        </p:grpSpPr>
        <p:sp>
          <p:nvSpPr>
            <p:cNvPr id="15" name="圆角矩形 3"/>
            <p:cNvSpPr/>
            <p:nvPr/>
          </p:nvSpPr>
          <p:spPr>
            <a:xfrm>
              <a:off x="1763692" y="1737967"/>
              <a:ext cx="3127319" cy="534810"/>
            </a:xfrm>
            <a:prstGeom prst="roundRect">
              <a:avLst>
                <a:gd name="adj" fmla="val 50000"/>
              </a:avLst>
            </a:prstGeom>
            <a:gradFill>
              <a:gsLst>
                <a:gs pos="29000">
                  <a:schemeClr val="accent5">
                    <a:lumMod val="75000"/>
                  </a:schemeClr>
                </a:gs>
                <a:gs pos="100000">
                  <a:schemeClr val="accent5">
                    <a:lumMod val="7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椭圆 15"/>
            <p:cNvSpPr/>
            <p:nvPr/>
          </p:nvSpPr>
          <p:spPr>
            <a:xfrm>
              <a:off x="1338551" y="1846199"/>
              <a:ext cx="318347" cy="318347"/>
            </a:xfrm>
            <a:prstGeom prst="ellipse">
              <a:avLst/>
            </a:prstGeom>
            <a:gradFill flip="none" rotWithShape="1">
              <a:gsLst>
                <a:gs pos="0">
                  <a:schemeClr val="accent5">
                    <a:lumMod val="60000"/>
                    <a:lumOff val="40000"/>
                    <a:alpha val="0"/>
                  </a:schemeClr>
                </a:gs>
                <a:gs pos="100000">
                  <a:schemeClr val="accent5">
                    <a:lumMod val="75000"/>
                  </a:schemeClr>
                </a:gs>
              </a:gsLst>
              <a:lin ang="16200000" scaled="1"/>
              <a:tileRect/>
            </a:gradFill>
            <a:ln>
              <a:noFill/>
            </a:ln>
            <a:effectLst>
              <a:outerShdw blurRad="254000" dist="101600" dir="5400000" algn="ctr" rotWithShape="0">
                <a:srgbClr val="5877B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7" name="TextBox 51"/>
            <p:cNvSpPr txBox="1"/>
            <p:nvPr/>
          </p:nvSpPr>
          <p:spPr>
            <a:xfrm>
              <a:off x="2269017" y="1774540"/>
              <a:ext cx="2116668" cy="461665"/>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cs typeface="+mn-ea"/>
                  <a:sym typeface="+mn-lt"/>
                </a:rPr>
                <a:t>研究背景及现状</a:t>
              </a:r>
              <a:endParaRPr lang="en-US" altLang="zh-CN" sz="2400" b="1" dirty="0">
                <a:solidFill>
                  <a:schemeClr val="bg1"/>
                </a:solidFill>
                <a:effectLst>
                  <a:outerShdw blurRad="38100" dist="38100" dir="2700000" algn="tl">
                    <a:srgbClr val="000000">
                      <a:alpha val="43137"/>
                    </a:srgbClr>
                  </a:outerShdw>
                </a:effectLst>
                <a:cs typeface="+mn-ea"/>
                <a:sym typeface="+mn-lt"/>
              </a:endParaRPr>
            </a:p>
          </p:txBody>
        </p:sp>
      </p:grpSp>
      <p:grpSp>
        <p:nvGrpSpPr>
          <p:cNvPr id="30" name="组合 29"/>
          <p:cNvGrpSpPr/>
          <p:nvPr/>
        </p:nvGrpSpPr>
        <p:grpSpPr>
          <a:xfrm>
            <a:off x="1069773" y="2887147"/>
            <a:ext cx="4025177" cy="534810"/>
            <a:chOff x="1338551" y="1737967"/>
            <a:chExt cx="3659252" cy="534810"/>
          </a:xfrm>
        </p:grpSpPr>
        <p:sp>
          <p:nvSpPr>
            <p:cNvPr id="31" name="圆角矩形 3"/>
            <p:cNvSpPr/>
            <p:nvPr/>
          </p:nvSpPr>
          <p:spPr>
            <a:xfrm>
              <a:off x="1763692" y="1737967"/>
              <a:ext cx="3127319" cy="534810"/>
            </a:xfrm>
            <a:prstGeom prst="roundRect">
              <a:avLst>
                <a:gd name="adj" fmla="val 50000"/>
              </a:avLst>
            </a:prstGeom>
            <a:gradFill>
              <a:gsLst>
                <a:gs pos="29000">
                  <a:schemeClr val="accent5">
                    <a:lumMod val="75000"/>
                  </a:schemeClr>
                </a:gs>
                <a:gs pos="100000">
                  <a:schemeClr val="accent5">
                    <a:lumMod val="7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2" name="椭圆 31"/>
            <p:cNvSpPr/>
            <p:nvPr/>
          </p:nvSpPr>
          <p:spPr>
            <a:xfrm>
              <a:off x="1338551" y="1846199"/>
              <a:ext cx="318347" cy="318347"/>
            </a:xfrm>
            <a:prstGeom prst="ellipse">
              <a:avLst/>
            </a:prstGeom>
            <a:gradFill flip="none" rotWithShape="1">
              <a:gsLst>
                <a:gs pos="0">
                  <a:schemeClr val="accent5">
                    <a:lumMod val="60000"/>
                    <a:lumOff val="40000"/>
                    <a:alpha val="0"/>
                  </a:schemeClr>
                </a:gs>
                <a:gs pos="100000">
                  <a:schemeClr val="accent5">
                    <a:lumMod val="75000"/>
                  </a:schemeClr>
                </a:gs>
              </a:gsLst>
              <a:lin ang="16200000" scaled="1"/>
              <a:tileRect/>
            </a:gradFill>
            <a:ln>
              <a:noFill/>
            </a:ln>
            <a:effectLst>
              <a:outerShdw blurRad="254000" dist="101600" dir="5400000" algn="ctr" rotWithShape="0">
                <a:srgbClr val="5877B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3" name="TextBox 51"/>
            <p:cNvSpPr txBox="1"/>
            <p:nvPr/>
          </p:nvSpPr>
          <p:spPr>
            <a:xfrm>
              <a:off x="2269017" y="1774541"/>
              <a:ext cx="2728786" cy="461665"/>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cs typeface="+mn-ea"/>
                  <a:sym typeface="+mn-lt"/>
                </a:rPr>
                <a:t>功能设计内容</a:t>
              </a:r>
              <a:endParaRPr lang="en-US" altLang="zh-CN" sz="2400" b="1" dirty="0">
                <a:solidFill>
                  <a:schemeClr val="bg1"/>
                </a:solidFill>
                <a:effectLst>
                  <a:outerShdw blurRad="38100" dist="38100" dir="2700000" algn="tl">
                    <a:srgbClr val="000000">
                      <a:alpha val="43137"/>
                    </a:srgbClr>
                  </a:outerShdw>
                </a:effectLst>
                <a:cs typeface="+mn-ea"/>
                <a:sym typeface="+mn-lt"/>
              </a:endParaRPr>
            </a:p>
          </p:txBody>
        </p:sp>
      </p:grpSp>
      <p:grpSp>
        <p:nvGrpSpPr>
          <p:cNvPr id="34" name="组合 33"/>
          <p:cNvGrpSpPr/>
          <p:nvPr/>
        </p:nvGrpSpPr>
        <p:grpSpPr>
          <a:xfrm>
            <a:off x="1069773" y="4078800"/>
            <a:ext cx="4025178" cy="534810"/>
            <a:chOff x="1338551" y="1737967"/>
            <a:chExt cx="3659253" cy="534810"/>
          </a:xfrm>
        </p:grpSpPr>
        <p:sp>
          <p:nvSpPr>
            <p:cNvPr id="35" name="圆角矩形 3"/>
            <p:cNvSpPr/>
            <p:nvPr/>
          </p:nvSpPr>
          <p:spPr>
            <a:xfrm>
              <a:off x="1763692" y="1737967"/>
              <a:ext cx="3127319" cy="534810"/>
            </a:xfrm>
            <a:prstGeom prst="roundRect">
              <a:avLst>
                <a:gd name="adj" fmla="val 50000"/>
              </a:avLst>
            </a:prstGeom>
            <a:gradFill>
              <a:gsLst>
                <a:gs pos="29000">
                  <a:schemeClr val="accent5">
                    <a:lumMod val="75000"/>
                  </a:schemeClr>
                </a:gs>
                <a:gs pos="100000">
                  <a:schemeClr val="accent5">
                    <a:lumMod val="7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36" name="椭圆 35"/>
            <p:cNvSpPr/>
            <p:nvPr/>
          </p:nvSpPr>
          <p:spPr>
            <a:xfrm>
              <a:off x="1338551" y="1846199"/>
              <a:ext cx="318347" cy="318347"/>
            </a:xfrm>
            <a:prstGeom prst="ellipse">
              <a:avLst/>
            </a:prstGeom>
            <a:gradFill flip="none" rotWithShape="1">
              <a:gsLst>
                <a:gs pos="0">
                  <a:schemeClr val="accent5">
                    <a:lumMod val="60000"/>
                    <a:lumOff val="40000"/>
                    <a:alpha val="0"/>
                  </a:schemeClr>
                </a:gs>
                <a:gs pos="100000">
                  <a:schemeClr val="accent5">
                    <a:lumMod val="75000"/>
                  </a:schemeClr>
                </a:gs>
              </a:gsLst>
              <a:lin ang="16200000" scaled="1"/>
              <a:tileRect/>
            </a:gradFill>
            <a:ln>
              <a:noFill/>
            </a:ln>
            <a:effectLst>
              <a:outerShdw blurRad="254000" dist="101600" dir="5400000" algn="ctr" rotWithShape="0">
                <a:srgbClr val="5877B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7" name="TextBox 51"/>
            <p:cNvSpPr txBox="1"/>
            <p:nvPr/>
          </p:nvSpPr>
          <p:spPr>
            <a:xfrm>
              <a:off x="2269017" y="1774541"/>
              <a:ext cx="2728787" cy="461665"/>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cs typeface="+mn-ea"/>
                  <a:sym typeface="+mn-lt"/>
                </a:rPr>
                <a:t>当前进度展示</a:t>
              </a:r>
              <a:endParaRPr lang="en-US" altLang="zh-CN" sz="2400" b="1" dirty="0">
                <a:solidFill>
                  <a:schemeClr val="bg1"/>
                </a:solidFill>
                <a:effectLst>
                  <a:outerShdw blurRad="38100" dist="38100" dir="2700000" algn="tl">
                    <a:srgbClr val="000000">
                      <a:alpha val="43137"/>
                    </a:srgbClr>
                  </a:outerShdw>
                </a:effectLst>
                <a:cs typeface="+mn-ea"/>
                <a:sym typeface="+mn-lt"/>
              </a:endParaRPr>
            </a:p>
          </p:txBody>
        </p:sp>
      </p:grpSp>
      <p:sp>
        <p:nvSpPr>
          <p:cNvPr id="38"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grpSp>
        <p:nvGrpSpPr>
          <p:cNvPr id="22" name="组合 21">
            <a:extLst>
              <a:ext uri="{FF2B5EF4-FFF2-40B4-BE49-F238E27FC236}">
                <a16:creationId xmlns:a16="http://schemas.microsoft.com/office/drawing/2014/main" id="{9B90500C-538D-1795-DE3C-4277A8532334}"/>
              </a:ext>
            </a:extLst>
          </p:cNvPr>
          <p:cNvGrpSpPr/>
          <p:nvPr/>
        </p:nvGrpSpPr>
        <p:grpSpPr>
          <a:xfrm>
            <a:off x="1069773" y="5200995"/>
            <a:ext cx="4025178" cy="534810"/>
            <a:chOff x="1338551" y="1737967"/>
            <a:chExt cx="3659253" cy="534810"/>
          </a:xfrm>
        </p:grpSpPr>
        <p:sp>
          <p:nvSpPr>
            <p:cNvPr id="23" name="圆角矩形 3">
              <a:extLst>
                <a:ext uri="{FF2B5EF4-FFF2-40B4-BE49-F238E27FC236}">
                  <a16:creationId xmlns:a16="http://schemas.microsoft.com/office/drawing/2014/main" id="{A10F42F6-B9A6-93DE-A972-E6ACEB689897}"/>
                </a:ext>
              </a:extLst>
            </p:cNvPr>
            <p:cNvSpPr/>
            <p:nvPr/>
          </p:nvSpPr>
          <p:spPr>
            <a:xfrm>
              <a:off x="1763692" y="1737967"/>
              <a:ext cx="3127319" cy="534810"/>
            </a:xfrm>
            <a:prstGeom prst="roundRect">
              <a:avLst>
                <a:gd name="adj" fmla="val 50000"/>
              </a:avLst>
            </a:prstGeom>
            <a:gradFill>
              <a:gsLst>
                <a:gs pos="29000">
                  <a:schemeClr val="accent5">
                    <a:lumMod val="75000"/>
                  </a:schemeClr>
                </a:gs>
                <a:gs pos="100000">
                  <a:schemeClr val="accent5">
                    <a:lumMod val="7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24" name="椭圆 23">
              <a:extLst>
                <a:ext uri="{FF2B5EF4-FFF2-40B4-BE49-F238E27FC236}">
                  <a16:creationId xmlns:a16="http://schemas.microsoft.com/office/drawing/2014/main" id="{423AA87A-3E93-6260-72E0-FC7D781652B1}"/>
                </a:ext>
              </a:extLst>
            </p:cNvPr>
            <p:cNvSpPr/>
            <p:nvPr/>
          </p:nvSpPr>
          <p:spPr>
            <a:xfrm>
              <a:off x="1338551" y="1846199"/>
              <a:ext cx="318347" cy="318347"/>
            </a:xfrm>
            <a:prstGeom prst="ellipse">
              <a:avLst/>
            </a:prstGeom>
            <a:gradFill flip="none" rotWithShape="1">
              <a:gsLst>
                <a:gs pos="0">
                  <a:schemeClr val="accent5">
                    <a:lumMod val="60000"/>
                    <a:lumOff val="40000"/>
                    <a:alpha val="0"/>
                  </a:schemeClr>
                </a:gs>
                <a:gs pos="100000">
                  <a:schemeClr val="accent5">
                    <a:lumMod val="75000"/>
                  </a:schemeClr>
                </a:gs>
              </a:gsLst>
              <a:lin ang="16200000" scaled="1"/>
              <a:tileRect/>
            </a:gradFill>
            <a:ln>
              <a:noFill/>
            </a:ln>
            <a:effectLst>
              <a:outerShdw blurRad="254000" dist="101600" dir="5400000" algn="ctr" rotWithShape="0">
                <a:srgbClr val="5877B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5" name="TextBox 51">
              <a:extLst>
                <a:ext uri="{FF2B5EF4-FFF2-40B4-BE49-F238E27FC236}">
                  <a16:creationId xmlns:a16="http://schemas.microsoft.com/office/drawing/2014/main" id="{80E596C5-4599-122C-A53A-FDEC89009CFF}"/>
                </a:ext>
              </a:extLst>
            </p:cNvPr>
            <p:cNvSpPr txBox="1"/>
            <p:nvPr/>
          </p:nvSpPr>
          <p:spPr>
            <a:xfrm>
              <a:off x="2269017" y="1774541"/>
              <a:ext cx="2728787" cy="461665"/>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cs typeface="+mn-ea"/>
                  <a:sym typeface="+mn-lt"/>
                </a:rPr>
                <a:t>预期成果与总结</a:t>
              </a:r>
              <a:endParaRPr lang="en-US" altLang="zh-CN" sz="2400" b="1" dirty="0">
                <a:solidFill>
                  <a:schemeClr val="bg1"/>
                </a:solidFill>
                <a:effectLst>
                  <a:outerShdw blurRad="38100" dist="38100" dir="2700000" algn="tl">
                    <a:srgbClr val="000000">
                      <a:alpha val="43137"/>
                    </a:srgbClr>
                  </a:outerShdw>
                </a:effectLst>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0" y="-22283"/>
            <a:ext cx="12192000" cy="6880283"/>
          </a:xfrm>
          <a:prstGeom prst="rect">
            <a:avLst/>
          </a:prstGeom>
        </p:spPr>
      </p:pic>
      <p:cxnSp>
        <p:nvCxnSpPr>
          <p:cNvPr id="3" name="直接连接符 2"/>
          <p:cNvCxnSpPr/>
          <p:nvPr/>
        </p:nvCxnSpPr>
        <p:spPr>
          <a:xfrm>
            <a:off x="5519936" y="618143"/>
            <a:ext cx="5976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760203" y="188640"/>
            <a:ext cx="5496131" cy="369332"/>
            <a:chOff x="6240016" y="191185"/>
            <a:chExt cx="5496131" cy="369332"/>
          </a:xfrm>
        </p:grpSpPr>
        <p:sp>
          <p:nvSpPr>
            <p:cNvPr id="5" name="文本框 4"/>
            <p:cNvSpPr txBox="1"/>
            <p:nvPr/>
          </p:nvSpPr>
          <p:spPr>
            <a:xfrm>
              <a:off x="10848528" y="191185"/>
              <a:ext cx="887619" cy="369332"/>
            </a:xfrm>
            <a:prstGeom prst="rect">
              <a:avLst/>
            </a:prstGeom>
            <a:noFill/>
          </p:spPr>
          <p:txBody>
            <a:bodyPr wrap="square" rtlCol="0">
              <a:spAutoFit/>
            </a:bodyPr>
            <a:lstStyle/>
            <a:p>
              <a:pPr algn="dist"/>
              <a:r>
                <a:rPr lang="en-US" altLang="zh-CN" dirty="0">
                  <a:cs typeface="+mn-ea"/>
                  <a:sym typeface="+mn-lt"/>
                </a:rPr>
                <a:t>LOGO</a:t>
              </a:r>
              <a:endParaRPr lang="zh-CN" altLang="en-US" dirty="0">
                <a:cs typeface="+mn-ea"/>
                <a:sym typeface="+mn-lt"/>
              </a:endParaRPr>
            </a:p>
          </p:txBody>
        </p:sp>
        <p:sp>
          <p:nvSpPr>
            <p:cNvPr id="6" name="文本框 5"/>
            <p:cNvSpPr txBox="1"/>
            <p:nvPr/>
          </p:nvSpPr>
          <p:spPr>
            <a:xfrm>
              <a:off x="6240016" y="245046"/>
              <a:ext cx="887619" cy="261610"/>
            </a:xfrm>
            <a:prstGeom prst="rect">
              <a:avLst/>
            </a:prstGeom>
            <a:noFill/>
          </p:spPr>
          <p:txBody>
            <a:bodyPr wrap="square" rtlCol="0">
              <a:spAutoFit/>
            </a:bodyPr>
            <a:lstStyle/>
            <a:p>
              <a:pPr algn="dist"/>
              <a:r>
                <a:rPr lang="zh-CN" altLang="en-US" sz="1100" dirty="0">
                  <a:cs typeface="+mn-ea"/>
                  <a:sym typeface="+mn-lt"/>
                </a:rPr>
                <a:t>商务汇报</a:t>
              </a:r>
            </a:p>
          </p:txBody>
        </p:sp>
        <p:sp>
          <p:nvSpPr>
            <p:cNvPr id="7" name="文本框 6"/>
            <p:cNvSpPr txBox="1"/>
            <p:nvPr/>
          </p:nvSpPr>
          <p:spPr>
            <a:xfrm>
              <a:off x="7776187" y="245046"/>
              <a:ext cx="887619" cy="261610"/>
            </a:xfrm>
            <a:prstGeom prst="rect">
              <a:avLst/>
            </a:prstGeom>
            <a:noFill/>
          </p:spPr>
          <p:txBody>
            <a:bodyPr wrap="square" rtlCol="0">
              <a:spAutoFit/>
            </a:bodyPr>
            <a:lstStyle/>
            <a:p>
              <a:pPr algn="dist"/>
              <a:r>
                <a:rPr lang="zh-CN" altLang="en-US" sz="1100" dirty="0">
                  <a:cs typeface="+mn-ea"/>
                  <a:sym typeface="+mn-lt"/>
                </a:rPr>
                <a:t>计划总结</a:t>
              </a:r>
            </a:p>
          </p:txBody>
        </p:sp>
        <p:sp>
          <p:nvSpPr>
            <p:cNvPr id="8" name="文本框 7"/>
            <p:cNvSpPr txBox="1"/>
            <p:nvPr/>
          </p:nvSpPr>
          <p:spPr>
            <a:xfrm>
              <a:off x="9312358" y="245046"/>
              <a:ext cx="887619" cy="261610"/>
            </a:xfrm>
            <a:prstGeom prst="rect">
              <a:avLst/>
            </a:prstGeom>
            <a:noFill/>
          </p:spPr>
          <p:txBody>
            <a:bodyPr wrap="square" rtlCol="0">
              <a:spAutoFit/>
            </a:bodyPr>
            <a:lstStyle/>
            <a:p>
              <a:pPr algn="dist"/>
              <a:r>
                <a:rPr lang="zh-CN" altLang="en-US" sz="1100" dirty="0">
                  <a:cs typeface="+mn-ea"/>
                  <a:sym typeface="+mn-lt"/>
                </a:rPr>
                <a:t>项目汇报</a:t>
              </a:r>
            </a:p>
          </p:txBody>
        </p:sp>
      </p:grpSp>
      <p:grpSp>
        <p:nvGrpSpPr>
          <p:cNvPr id="9" name="组合 8"/>
          <p:cNvGrpSpPr/>
          <p:nvPr/>
        </p:nvGrpSpPr>
        <p:grpSpPr>
          <a:xfrm>
            <a:off x="9889078" y="5870800"/>
            <a:ext cx="1638300" cy="546247"/>
            <a:chOff x="14227610" y="6169189"/>
            <a:chExt cx="1638300" cy="546247"/>
          </a:xfrm>
        </p:grpSpPr>
        <p:sp>
          <p:nvSpPr>
            <p:cNvPr id="10" name="文本框 9"/>
            <p:cNvSpPr txBox="1"/>
            <p:nvPr/>
          </p:nvSpPr>
          <p:spPr>
            <a:xfrm>
              <a:off x="14462017" y="6169189"/>
              <a:ext cx="1403893" cy="261610"/>
            </a:xfrm>
            <a:prstGeom prst="rect">
              <a:avLst/>
            </a:prstGeom>
            <a:noFill/>
          </p:spPr>
          <p:txBody>
            <a:bodyPr wrap="square" rtlCol="0">
              <a:spAutoFit/>
            </a:bodyPr>
            <a:lstStyle/>
            <a:p>
              <a:pPr algn="dist"/>
              <a:r>
                <a:rPr lang="en-US" altLang="zh-CN" sz="1050" dirty="0">
                  <a:cs typeface="+mn-ea"/>
                  <a:sym typeface="+mn-lt"/>
                </a:rPr>
                <a:t>THANKS YOU</a:t>
              </a:r>
              <a:endParaRPr lang="zh-CN" altLang="en-US" sz="1050" dirty="0">
                <a:cs typeface="+mn-ea"/>
                <a:sym typeface="+mn-lt"/>
              </a:endParaRPr>
            </a:p>
          </p:txBody>
        </p:sp>
        <p:sp>
          <p:nvSpPr>
            <p:cNvPr id="11" name="文本框 10"/>
            <p:cNvSpPr txBox="1"/>
            <p:nvPr/>
          </p:nvSpPr>
          <p:spPr>
            <a:xfrm>
              <a:off x="14227610" y="6453826"/>
              <a:ext cx="1638300" cy="261610"/>
            </a:xfrm>
            <a:prstGeom prst="rect">
              <a:avLst/>
            </a:prstGeom>
            <a:noFill/>
          </p:spPr>
          <p:txBody>
            <a:bodyPr wrap="square" rtlCol="0">
              <a:spAutoFit/>
            </a:bodyPr>
            <a:lstStyle/>
            <a:p>
              <a:pPr algn="dist"/>
              <a:r>
                <a:rPr lang="en-US" altLang="zh-CN" sz="1100" dirty="0">
                  <a:cs typeface="+mn-ea"/>
                  <a:sym typeface="+mn-lt"/>
                </a:rPr>
                <a:t>2024·</a:t>
              </a:r>
              <a:r>
                <a:rPr lang="zh-CN" altLang="en-US" sz="1100" dirty="0">
                  <a:cs typeface="+mn-ea"/>
                  <a:sym typeface="+mn-lt"/>
                </a:rPr>
                <a:t>答辩顺利</a:t>
              </a:r>
            </a:p>
          </p:txBody>
        </p:sp>
      </p:grpSp>
      <p:grpSp>
        <p:nvGrpSpPr>
          <p:cNvPr id="16" name="组合 15"/>
          <p:cNvGrpSpPr/>
          <p:nvPr/>
        </p:nvGrpSpPr>
        <p:grpSpPr>
          <a:xfrm>
            <a:off x="4871864" y="1779367"/>
            <a:ext cx="6624736" cy="2646901"/>
            <a:chOff x="4871864" y="1779367"/>
            <a:chExt cx="6624736" cy="2646901"/>
          </a:xfrm>
        </p:grpSpPr>
        <p:sp>
          <p:nvSpPr>
            <p:cNvPr id="12" name="文本框 11"/>
            <p:cNvSpPr txBox="1"/>
            <p:nvPr/>
          </p:nvSpPr>
          <p:spPr>
            <a:xfrm>
              <a:off x="5879976" y="1779367"/>
              <a:ext cx="5616624" cy="1446550"/>
            </a:xfrm>
            <a:prstGeom prst="rect">
              <a:avLst/>
            </a:prstGeom>
            <a:noFill/>
          </p:spPr>
          <p:txBody>
            <a:bodyPr wrap="square" rtlCol="0">
              <a:spAutoFit/>
            </a:bodyPr>
            <a:lstStyle/>
            <a:p>
              <a:pPr algn="r"/>
              <a:r>
                <a:rPr lang="en-US" altLang="zh-CN" sz="8800" dirty="0">
                  <a:solidFill>
                    <a:schemeClr val="accent5">
                      <a:lumMod val="75000"/>
                    </a:schemeClr>
                  </a:solidFill>
                  <a:effectLst>
                    <a:outerShdw blurRad="38100" dist="38100" dir="2700000" algn="tl">
                      <a:srgbClr val="000000">
                        <a:alpha val="43137"/>
                      </a:srgbClr>
                    </a:outerShdw>
                  </a:effectLst>
                  <a:cs typeface="+mn-ea"/>
                  <a:sym typeface="+mn-lt"/>
                </a:rPr>
                <a:t>PART 01</a:t>
              </a:r>
              <a:endParaRPr lang="zh-CN" altLang="en-US" sz="8800" dirty="0">
                <a:solidFill>
                  <a:schemeClr val="accent5">
                    <a:lumMod val="75000"/>
                  </a:schemeClr>
                </a:solidFill>
                <a:effectLst>
                  <a:outerShdw blurRad="38100" dist="38100" dir="2700000" algn="tl">
                    <a:srgbClr val="000000">
                      <a:alpha val="43137"/>
                    </a:srgbClr>
                  </a:outerShdw>
                </a:effectLst>
                <a:cs typeface="+mn-ea"/>
                <a:sym typeface="+mn-lt"/>
              </a:endParaRPr>
            </a:p>
          </p:txBody>
        </p:sp>
        <p:sp>
          <p:nvSpPr>
            <p:cNvPr id="14" name="文本框 13"/>
            <p:cNvSpPr txBox="1"/>
            <p:nvPr/>
          </p:nvSpPr>
          <p:spPr>
            <a:xfrm>
              <a:off x="4871864" y="3148994"/>
              <a:ext cx="6624736" cy="1144102"/>
            </a:xfrm>
            <a:prstGeom prst="rect">
              <a:avLst/>
            </a:prstGeom>
            <a:noFill/>
          </p:spPr>
          <p:txBody>
            <a:bodyPr wrap="square" rtlCol="0">
              <a:spAutoFit/>
            </a:bodyPr>
            <a:lstStyle>
              <a:defPPr>
                <a:defRPr lang="zh-CN"/>
              </a:defPPr>
              <a:lvl1pPr algn="r">
                <a:defRPr sz="6600" spc="600">
                  <a:effectLst>
                    <a:outerShdw blurRad="38100" dist="38100" dir="2700000" algn="tl">
                      <a:srgbClr val="000000">
                        <a:alpha val="43137"/>
                      </a:srgbClr>
                    </a:outerShdw>
                  </a:effectLst>
                  <a:latin typeface="字魂35号-经典雅黑" panose="02000000000000000000" pitchFamily="2" charset="-122"/>
                  <a:ea typeface="字魂35号-经典雅黑" panose="02000000000000000000" pitchFamily="2" charset="-122"/>
                  <a:cs typeface="+mn-ea"/>
                </a:defRPr>
              </a:lvl1pPr>
            </a:lstStyle>
            <a:p>
              <a:r>
                <a:rPr lang="zh-CN" altLang="en-US" dirty="0">
                  <a:sym typeface="+mn-lt"/>
                </a:rPr>
                <a:t>研究背景及现状</a:t>
              </a:r>
              <a:endParaRPr lang="en-US" altLang="zh-CN" dirty="0">
                <a:sym typeface="+mn-lt"/>
              </a:endParaRPr>
            </a:p>
          </p:txBody>
        </p:sp>
        <p:sp>
          <p:nvSpPr>
            <p:cNvPr id="15" name="文本框 14"/>
            <p:cNvSpPr txBox="1"/>
            <p:nvPr/>
          </p:nvSpPr>
          <p:spPr>
            <a:xfrm>
              <a:off x="4943872" y="4118491"/>
              <a:ext cx="6552728" cy="307777"/>
            </a:xfrm>
            <a:prstGeom prst="rect">
              <a:avLst/>
            </a:prstGeom>
            <a:noFill/>
          </p:spPr>
          <p:txBody>
            <a:bodyPr wrap="square" rtlCol="0">
              <a:spAutoFit/>
            </a:bodyPr>
            <a:lstStyle/>
            <a:p>
              <a:pPr algn="dist"/>
              <a:r>
                <a:rPr lang="en-US" altLang="zh-CN" sz="1400" dirty="0">
                  <a:cs typeface="+mn-ea"/>
                  <a:sym typeface="+mn-lt"/>
                </a:rPr>
                <a:t>RESEARCH BACKGROUND AND CURRENT SITUATION</a:t>
              </a:r>
              <a:endParaRPr lang="zh-CN" altLang="en-US" sz="14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CB271E5E-ED80-EFC6-1AD3-A6774B489F05}"/>
              </a:ext>
            </a:extLst>
          </p:cNvPr>
          <p:cNvPicPr>
            <a:picLocks noChangeAspect="1"/>
          </p:cNvPicPr>
          <p:nvPr/>
        </p:nvPicPr>
        <p:blipFill>
          <a:blip r:embed="rId4"/>
          <a:stretch>
            <a:fillRect/>
          </a:stretch>
        </p:blipFill>
        <p:spPr>
          <a:xfrm>
            <a:off x="8118365" y="1640660"/>
            <a:ext cx="3018195" cy="2242959"/>
          </a:xfrm>
          <a:prstGeom prst="rect">
            <a:avLst/>
          </a:prstGeom>
        </p:spPr>
      </p:pic>
      <p:pic>
        <p:nvPicPr>
          <p:cNvPr id="33" name="图片 32">
            <a:extLst>
              <a:ext uri="{FF2B5EF4-FFF2-40B4-BE49-F238E27FC236}">
                <a16:creationId xmlns:a16="http://schemas.microsoft.com/office/drawing/2014/main" id="{597989E6-04DA-2DE2-CF63-526F94B0ADFB}"/>
              </a:ext>
            </a:extLst>
          </p:cNvPr>
          <p:cNvPicPr>
            <a:picLocks noChangeAspect="1"/>
          </p:cNvPicPr>
          <p:nvPr/>
        </p:nvPicPr>
        <p:blipFill>
          <a:blip r:embed="rId5"/>
          <a:stretch>
            <a:fillRect/>
          </a:stretch>
        </p:blipFill>
        <p:spPr>
          <a:xfrm>
            <a:off x="4673713" y="1603699"/>
            <a:ext cx="2841514" cy="2234287"/>
          </a:xfrm>
          <a:prstGeom prst="rect">
            <a:avLst/>
          </a:prstGeom>
        </p:spPr>
      </p:pic>
      <p:pic>
        <p:nvPicPr>
          <p:cNvPr id="23" name="图片 22">
            <a:extLst>
              <a:ext uri="{FF2B5EF4-FFF2-40B4-BE49-F238E27FC236}">
                <a16:creationId xmlns:a16="http://schemas.microsoft.com/office/drawing/2014/main" id="{95FCA864-8E01-89E3-D06B-C7306C17AD0A}"/>
              </a:ext>
            </a:extLst>
          </p:cNvPr>
          <p:cNvPicPr>
            <a:picLocks noChangeAspect="1"/>
          </p:cNvPicPr>
          <p:nvPr/>
        </p:nvPicPr>
        <p:blipFill>
          <a:blip r:embed="rId6"/>
          <a:stretch>
            <a:fillRect/>
          </a:stretch>
        </p:blipFill>
        <p:spPr>
          <a:xfrm>
            <a:off x="825096" y="1657895"/>
            <a:ext cx="3200998" cy="2197326"/>
          </a:xfrm>
          <a:prstGeom prst="rect">
            <a:avLst/>
          </a:prstGeom>
        </p:spPr>
      </p:pic>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未来发展探究</a:t>
              </a:r>
            </a:p>
          </p:txBody>
        </p:sp>
      </p:grpSp>
      <p:sp>
        <p:nvSpPr>
          <p:cNvPr id="11" name="矩形: 圆角 10"/>
          <p:cNvSpPr/>
          <p:nvPr/>
        </p:nvSpPr>
        <p:spPr>
          <a:xfrm>
            <a:off x="1747424" y="1401287"/>
            <a:ext cx="1383632" cy="47874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effectLst>
                  <a:outerShdw blurRad="38100" dist="38100" dir="2700000" algn="tl">
                    <a:srgbClr val="000000">
                      <a:alpha val="43137"/>
                    </a:srgbClr>
                  </a:outerShdw>
                </a:effectLst>
                <a:cs typeface="+mn-ea"/>
                <a:sym typeface="+mn-lt"/>
              </a:rPr>
              <a:t>01</a:t>
            </a:r>
            <a:endParaRPr lang="zh-CN" altLang="en-US" sz="2800" dirty="0">
              <a:solidFill>
                <a:schemeClr val="bg1"/>
              </a:solidFill>
              <a:effectLst>
                <a:outerShdw blurRad="38100" dist="38100" dir="2700000" algn="tl">
                  <a:srgbClr val="000000">
                    <a:alpha val="43137"/>
                  </a:srgbClr>
                </a:outerShdw>
              </a:effectLst>
              <a:cs typeface="+mn-ea"/>
              <a:sym typeface="+mn-lt"/>
            </a:endParaRPr>
          </a:p>
        </p:txBody>
      </p:sp>
      <p:sp>
        <p:nvSpPr>
          <p:cNvPr id="14" name="矩形: 圆角 13"/>
          <p:cNvSpPr/>
          <p:nvPr/>
        </p:nvSpPr>
        <p:spPr>
          <a:xfrm>
            <a:off x="5402393" y="1401287"/>
            <a:ext cx="1383632" cy="47874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effectLst>
                  <a:outerShdw blurRad="38100" dist="38100" dir="2700000" algn="tl">
                    <a:srgbClr val="000000">
                      <a:alpha val="43137"/>
                    </a:srgbClr>
                  </a:outerShdw>
                </a:effectLst>
                <a:cs typeface="+mn-ea"/>
                <a:sym typeface="+mn-lt"/>
              </a:rPr>
              <a:t>02</a:t>
            </a:r>
            <a:endParaRPr lang="zh-CN" altLang="en-US" sz="2800" dirty="0">
              <a:solidFill>
                <a:schemeClr val="bg1"/>
              </a:solidFill>
              <a:effectLst>
                <a:outerShdw blurRad="38100" dist="38100" dir="2700000" algn="tl">
                  <a:srgbClr val="000000">
                    <a:alpha val="43137"/>
                  </a:srgbClr>
                </a:outerShdw>
              </a:effectLst>
              <a:cs typeface="+mn-ea"/>
              <a:sym typeface="+mn-lt"/>
            </a:endParaRPr>
          </a:p>
        </p:txBody>
      </p:sp>
      <p:sp>
        <p:nvSpPr>
          <p:cNvPr id="17" name="矩形: 圆角 16"/>
          <p:cNvSpPr/>
          <p:nvPr/>
        </p:nvSpPr>
        <p:spPr>
          <a:xfrm>
            <a:off x="9057362" y="1401287"/>
            <a:ext cx="1383632" cy="478748"/>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effectLst>
                  <a:outerShdw blurRad="38100" dist="38100" dir="2700000" algn="tl">
                    <a:srgbClr val="000000">
                      <a:alpha val="43137"/>
                    </a:srgbClr>
                  </a:outerShdw>
                </a:effectLst>
                <a:cs typeface="+mn-ea"/>
                <a:sym typeface="+mn-lt"/>
              </a:rPr>
              <a:t>03</a:t>
            </a:r>
            <a:endParaRPr lang="zh-CN" altLang="en-US" sz="2800" dirty="0">
              <a:solidFill>
                <a:schemeClr val="bg1"/>
              </a:solidFill>
              <a:effectLst>
                <a:outerShdw blurRad="38100" dist="38100" dir="2700000" algn="tl">
                  <a:srgbClr val="000000">
                    <a:alpha val="43137"/>
                  </a:srgbClr>
                </a:outerShdw>
              </a:effectLst>
              <a:cs typeface="+mn-ea"/>
              <a:sym typeface="+mn-lt"/>
            </a:endParaRPr>
          </a:p>
        </p:txBody>
      </p:sp>
      <p:sp>
        <p:nvSpPr>
          <p:cNvPr id="20" name="文本框 19"/>
          <p:cNvSpPr txBox="1"/>
          <p:nvPr/>
        </p:nvSpPr>
        <p:spPr>
          <a:xfrm>
            <a:off x="1025172" y="4235872"/>
            <a:ext cx="3000922" cy="2316019"/>
          </a:xfrm>
          <a:prstGeom prst="rect">
            <a:avLst/>
          </a:prstGeom>
          <a:noFill/>
        </p:spPr>
        <p:txBody>
          <a:bodyPr wrap="square" rtlCol="0">
            <a:spAutoFit/>
          </a:bodyPr>
          <a:lstStyle/>
          <a:p>
            <a:pPr algn="ctr">
              <a:lnSpc>
                <a:spcPct val="150000"/>
              </a:lnSpc>
            </a:pPr>
            <a:r>
              <a:rPr lang="zh-CN" altLang="en-US" sz="1400" spc="400" dirty="0">
                <a:solidFill>
                  <a:schemeClr val="tx1">
                    <a:lumMod val="85000"/>
                    <a:lumOff val="15000"/>
                  </a:schemeClr>
                </a:solidFill>
                <a:cs typeface="+mn-ea"/>
                <a:sym typeface="+mn-lt"/>
              </a:rPr>
              <a:t>随着社会经济的快速发展和结构转型，新兴行业不断涌现，职业选择变得前所未有的多元化。如今，学生们面临着琳琅满目的职业选项，但同时也陷入了对各个职业了解不足的困境。</a:t>
            </a:r>
          </a:p>
        </p:txBody>
      </p:sp>
      <p:sp>
        <p:nvSpPr>
          <p:cNvPr id="27" name="矩形: 圆角 26"/>
          <p:cNvSpPr/>
          <p:nvPr/>
        </p:nvSpPr>
        <p:spPr>
          <a:xfrm>
            <a:off x="5276218" y="4235872"/>
            <a:ext cx="1693922" cy="444195"/>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85000"/>
                  <a:lumOff val="15000"/>
                </a:schemeClr>
              </a:solidFill>
              <a:cs typeface="+mn-ea"/>
              <a:sym typeface="+mn-lt"/>
            </a:endParaRPr>
          </a:p>
        </p:txBody>
      </p:sp>
      <p:sp>
        <p:nvSpPr>
          <p:cNvPr id="25" name="文本框 24"/>
          <p:cNvSpPr txBox="1"/>
          <p:nvPr/>
        </p:nvSpPr>
        <p:spPr>
          <a:xfrm>
            <a:off x="4582933" y="4235872"/>
            <a:ext cx="3108613" cy="1992853"/>
          </a:xfrm>
          <a:prstGeom prst="rect">
            <a:avLst/>
          </a:prstGeom>
          <a:noFill/>
        </p:spPr>
        <p:txBody>
          <a:bodyPr wrap="square" rtlCol="0">
            <a:spAutoFit/>
          </a:bodyPr>
          <a:lstStyle/>
          <a:p>
            <a:pPr algn="ctr">
              <a:lnSpc>
                <a:spcPct val="150000"/>
              </a:lnSpc>
            </a:pPr>
            <a:r>
              <a:rPr lang="zh-CN" altLang="en-US" sz="1400" spc="400" dirty="0">
                <a:solidFill>
                  <a:schemeClr val="tx1">
                    <a:lumMod val="85000"/>
                    <a:lumOff val="15000"/>
                  </a:schemeClr>
                </a:solidFill>
                <a:cs typeface="+mn-ea"/>
                <a:sym typeface="+mn-lt"/>
              </a:rPr>
              <a:t>传统系统大多聚焦于学生模糊的未来期望以及高考成绩与大学录取分数线的匹配，而忽略了学生对专业实际工作内容和发展前景的深入了解需求。</a:t>
            </a:r>
          </a:p>
        </p:txBody>
      </p:sp>
      <p:sp>
        <p:nvSpPr>
          <p:cNvPr id="32" name="矩形: 圆角 31"/>
          <p:cNvSpPr/>
          <p:nvPr/>
        </p:nvSpPr>
        <p:spPr>
          <a:xfrm>
            <a:off x="8927610" y="4235872"/>
            <a:ext cx="1693922" cy="444195"/>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85000"/>
                  <a:lumOff val="15000"/>
                </a:schemeClr>
              </a:solidFill>
              <a:cs typeface="+mn-ea"/>
              <a:sym typeface="+mn-lt"/>
            </a:endParaRPr>
          </a:p>
        </p:txBody>
      </p:sp>
      <p:sp>
        <p:nvSpPr>
          <p:cNvPr id="30" name="文本框 29"/>
          <p:cNvSpPr txBox="1"/>
          <p:nvPr/>
        </p:nvSpPr>
        <p:spPr>
          <a:xfrm>
            <a:off x="8248385" y="4235872"/>
            <a:ext cx="3108613" cy="2316019"/>
          </a:xfrm>
          <a:prstGeom prst="rect">
            <a:avLst/>
          </a:prstGeom>
          <a:noFill/>
        </p:spPr>
        <p:txBody>
          <a:bodyPr wrap="square" rtlCol="0">
            <a:spAutoFit/>
          </a:bodyPr>
          <a:lstStyle/>
          <a:p>
            <a:pPr algn="ctr">
              <a:lnSpc>
                <a:spcPct val="150000"/>
              </a:lnSpc>
            </a:pPr>
            <a:r>
              <a:rPr lang="zh-CN" altLang="en-US" sz="1400" spc="400" dirty="0">
                <a:solidFill>
                  <a:schemeClr val="tx1">
                    <a:lumMod val="85000"/>
                    <a:lumOff val="15000"/>
                  </a:schemeClr>
                </a:solidFill>
                <a:cs typeface="+mn-ea"/>
                <a:sym typeface="+mn-lt"/>
              </a:rPr>
              <a:t>一方面，部分专业毕业生供过于求，就业市场竞争激烈，许多学生面临毕业即失业的困境。</a:t>
            </a:r>
          </a:p>
          <a:p>
            <a:pPr algn="ctr">
              <a:lnSpc>
                <a:spcPct val="150000"/>
              </a:lnSpc>
            </a:pPr>
            <a:r>
              <a:rPr lang="zh-CN" altLang="en-US" sz="1400" spc="400" dirty="0">
                <a:solidFill>
                  <a:schemeClr val="tx1">
                    <a:lumMod val="85000"/>
                    <a:lumOff val="15000"/>
                  </a:schemeClr>
                </a:solidFill>
                <a:cs typeface="+mn-ea"/>
                <a:sym typeface="+mn-lt"/>
              </a:rPr>
              <a:t>另一方面，一些行业却面临着人才短缺的问题，急需专业人才填补岗位空缺。</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论文摘要简述</a:t>
              </a:r>
            </a:p>
          </p:txBody>
        </p:sp>
      </p:grpSp>
      <p:sp>
        <p:nvSpPr>
          <p:cNvPr id="21" name="文本框 20"/>
          <p:cNvSpPr txBox="1"/>
          <p:nvPr/>
        </p:nvSpPr>
        <p:spPr>
          <a:xfrm>
            <a:off x="650936" y="1810054"/>
            <a:ext cx="2708760" cy="461665"/>
          </a:xfrm>
          <a:prstGeom prst="rect">
            <a:avLst/>
          </a:prstGeom>
          <a:noFill/>
        </p:spPr>
        <p:txBody>
          <a:bodyPr wrap="square" rtlCol="0">
            <a:spAutoFit/>
          </a:bodyPr>
          <a:lstStyle/>
          <a:p>
            <a:pPr algn="dist"/>
            <a:r>
              <a:rPr lang="zh-CN" altLang="en-US" sz="2400" b="1" dirty="0">
                <a:cs typeface="+mn-ea"/>
                <a:sym typeface="+mn-lt"/>
              </a:rPr>
              <a:t>大学专业怎么选？</a:t>
            </a:r>
          </a:p>
        </p:txBody>
      </p:sp>
      <p:sp>
        <p:nvSpPr>
          <p:cNvPr id="22" name="文本框 21"/>
          <p:cNvSpPr txBox="1"/>
          <p:nvPr/>
        </p:nvSpPr>
        <p:spPr>
          <a:xfrm>
            <a:off x="650937" y="2383750"/>
            <a:ext cx="2528712" cy="1021883"/>
          </a:xfrm>
          <a:prstGeom prst="rect">
            <a:avLst/>
          </a:prstGeom>
          <a:noFill/>
        </p:spPr>
        <p:txBody>
          <a:bodyPr wrap="square" rtlCol="0">
            <a:spAutoFit/>
          </a:bodyPr>
          <a:lstStyle/>
          <a:p>
            <a:pPr algn="ctr">
              <a:lnSpc>
                <a:spcPct val="150000"/>
              </a:lnSpc>
            </a:pPr>
            <a:r>
              <a:rPr lang="zh-CN" altLang="en-US" sz="1400" dirty="0">
                <a:cs typeface="+mn-ea"/>
                <a:sym typeface="+mn-lt"/>
              </a:rPr>
              <a:t>土木工程是盖房子？</a:t>
            </a:r>
            <a:br>
              <a:rPr lang="en-US" altLang="zh-CN" sz="1400" dirty="0">
                <a:cs typeface="+mn-ea"/>
                <a:sym typeface="+mn-lt"/>
              </a:rPr>
            </a:br>
            <a:r>
              <a:rPr lang="zh-CN" altLang="en-US" sz="1400" dirty="0">
                <a:cs typeface="+mn-ea"/>
                <a:sym typeface="+mn-lt"/>
              </a:rPr>
              <a:t>计算机专业是修电脑？</a:t>
            </a:r>
            <a:br>
              <a:rPr lang="en-US" altLang="zh-CN" sz="1400" dirty="0">
                <a:cs typeface="+mn-ea"/>
                <a:sym typeface="+mn-lt"/>
              </a:rPr>
            </a:br>
            <a:r>
              <a:rPr lang="zh-CN" altLang="en-US" sz="1400" dirty="0">
                <a:cs typeface="+mn-ea"/>
                <a:sym typeface="+mn-lt"/>
              </a:rPr>
              <a:t>金融专业是当创业者？</a:t>
            </a:r>
          </a:p>
        </p:txBody>
      </p:sp>
      <p:sp>
        <p:nvSpPr>
          <p:cNvPr id="23" name="文本框 22"/>
          <p:cNvSpPr txBox="1"/>
          <p:nvPr/>
        </p:nvSpPr>
        <p:spPr>
          <a:xfrm>
            <a:off x="704330" y="4358744"/>
            <a:ext cx="2528712" cy="461665"/>
          </a:xfrm>
          <a:prstGeom prst="rect">
            <a:avLst/>
          </a:prstGeom>
          <a:noFill/>
        </p:spPr>
        <p:txBody>
          <a:bodyPr wrap="square" rtlCol="0">
            <a:spAutoFit/>
          </a:bodyPr>
          <a:lstStyle/>
          <a:p>
            <a:pPr algn="dist"/>
            <a:r>
              <a:rPr lang="zh-CN" altLang="en-US" sz="2400" b="1" dirty="0">
                <a:cs typeface="+mn-ea"/>
                <a:sym typeface="+mn-lt"/>
              </a:rPr>
              <a:t>自己喜欢做什么？</a:t>
            </a:r>
          </a:p>
        </p:txBody>
      </p:sp>
      <p:sp>
        <p:nvSpPr>
          <p:cNvPr id="24" name="文本框 23"/>
          <p:cNvSpPr txBox="1"/>
          <p:nvPr/>
        </p:nvSpPr>
        <p:spPr>
          <a:xfrm>
            <a:off x="707686" y="4932440"/>
            <a:ext cx="2528712" cy="700192"/>
          </a:xfrm>
          <a:prstGeom prst="rect">
            <a:avLst/>
          </a:prstGeom>
          <a:noFill/>
        </p:spPr>
        <p:txBody>
          <a:bodyPr wrap="square" rtlCol="0">
            <a:spAutoFit/>
          </a:bodyPr>
          <a:lstStyle/>
          <a:p>
            <a:pPr algn="ctr">
              <a:lnSpc>
                <a:spcPct val="150000"/>
              </a:lnSpc>
            </a:pPr>
            <a:r>
              <a:rPr lang="zh-CN" altLang="en-US" sz="1400" dirty="0">
                <a:cs typeface="+mn-ea"/>
                <a:sym typeface="+mn-lt"/>
              </a:rPr>
              <a:t>喜欢视频剪辑艺术创作？</a:t>
            </a:r>
            <a:br>
              <a:rPr lang="en-US" altLang="zh-CN" sz="1400" dirty="0">
                <a:cs typeface="+mn-ea"/>
                <a:sym typeface="+mn-lt"/>
              </a:rPr>
            </a:br>
            <a:r>
              <a:rPr lang="zh-CN" altLang="en-US" sz="1400" dirty="0">
                <a:cs typeface="+mn-ea"/>
                <a:sym typeface="+mn-lt"/>
              </a:rPr>
              <a:t>喜欢学术研究理论应用？</a:t>
            </a:r>
          </a:p>
        </p:txBody>
      </p:sp>
      <p:sp>
        <p:nvSpPr>
          <p:cNvPr id="25" name="文本框 24"/>
          <p:cNvSpPr txBox="1"/>
          <p:nvPr/>
        </p:nvSpPr>
        <p:spPr>
          <a:xfrm>
            <a:off x="8472264" y="1810054"/>
            <a:ext cx="3240360" cy="461665"/>
          </a:xfrm>
          <a:prstGeom prst="rect">
            <a:avLst/>
          </a:prstGeom>
          <a:noFill/>
        </p:spPr>
        <p:txBody>
          <a:bodyPr wrap="square" rtlCol="0">
            <a:spAutoFit/>
          </a:bodyPr>
          <a:lstStyle/>
          <a:p>
            <a:pPr algn="dist"/>
            <a:r>
              <a:rPr lang="zh-CN" altLang="en-US" sz="2400" b="1" dirty="0">
                <a:cs typeface="+mn-ea"/>
                <a:sym typeface="+mn-lt"/>
              </a:rPr>
              <a:t>毕业后能找什么工作？</a:t>
            </a:r>
          </a:p>
        </p:txBody>
      </p:sp>
      <p:sp>
        <p:nvSpPr>
          <p:cNvPr id="26" name="文本框 25"/>
          <p:cNvSpPr txBox="1"/>
          <p:nvPr/>
        </p:nvSpPr>
        <p:spPr>
          <a:xfrm>
            <a:off x="8661114" y="2383750"/>
            <a:ext cx="2528712" cy="1345048"/>
          </a:xfrm>
          <a:prstGeom prst="rect">
            <a:avLst/>
          </a:prstGeom>
          <a:noFill/>
        </p:spPr>
        <p:txBody>
          <a:bodyPr wrap="square" rtlCol="0">
            <a:spAutoFit/>
          </a:bodyPr>
          <a:lstStyle/>
          <a:p>
            <a:pPr algn="ctr">
              <a:lnSpc>
                <a:spcPct val="150000"/>
              </a:lnSpc>
            </a:pPr>
            <a:r>
              <a:rPr lang="zh-CN" altLang="en-US" sz="1400" dirty="0">
                <a:cs typeface="+mn-ea"/>
                <a:sym typeface="+mn-lt"/>
              </a:rPr>
              <a:t>我选的这个专业，毕业后能找到些什么样工作呢。</a:t>
            </a:r>
            <a:br>
              <a:rPr lang="en-US" altLang="zh-CN" sz="1400" dirty="0">
                <a:cs typeface="+mn-ea"/>
                <a:sym typeface="+mn-lt"/>
              </a:rPr>
            </a:br>
            <a:r>
              <a:rPr lang="zh-CN" altLang="en-US" sz="1400" dirty="0">
                <a:cs typeface="+mn-ea"/>
                <a:sym typeface="+mn-lt"/>
              </a:rPr>
              <a:t>未来工作的信息能否成为我现在选择志愿的一个助力？</a:t>
            </a:r>
          </a:p>
        </p:txBody>
      </p:sp>
      <p:sp>
        <p:nvSpPr>
          <p:cNvPr id="27" name="文本框 26"/>
          <p:cNvSpPr txBox="1"/>
          <p:nvPr/>
        </p:nvSpPr>
        <p:spPr>
          <a:xfrm>
            <a:off x="8661114" y="4358744"/>
            <a:ext cx="3051510" cy="461665"/>
          </a:xfrm>
          <a:prstGeom prst="rect">
            <a:avLst/>
          </a:prstGeom>
          <a:noFill/>
        </p:spPr>
        <p:txBody>
          <a:bodyPr wrap="square" rtlCol="0">
            <a:spAutoFit/>
          </a:bodyPr>
          <a:lstStyle/>
          <a:p>
            <a:pPr algn="dist"/>
            <a:r>
              <a:rPr lang="zh-CN" altLang="en-US" sz="2400" b="1" dirty="0">
                <a:cs typeface="+mn-ea"/>
                <a:sym typeface="+mn-lt"/>
              </a:rPr>
              <a:t>工作内容感兴趣吗？</a:t>
            </a:r>
          </a:p>
        </p:txBody>
      </p:sp>
      <p:sp>
        <p:nvSpPr>
          <p:cNvPr id="28" name="文本框 27"/>
          <p:cNvSpPr txBox="1"/>
          <p:nvPr/>
        </p:nvSpPr>
        <p:spPr>
          <a:xfrm>
            <a:off x="8717863" y="4932440"/>
            <a:ext cx="2528712" cy="1023357"/>
          </a:xfrm>
          <a:prstGeom prst="rect">
            <a:avLst/>
          </a:prstGeom>
          <a:noFill/>
        </p:spPr>
        <p:txBody>
          <a:bodyPr wrap="square" rtlCol="0">
            <a:spAutoFit/>
          </a:bodyPr>
          <a:lstStyle/>
          <a:p>
            <a:pPr algn="ctr">
              <a:lnSpc>
                <a:spcPct val="150000"/>
              </a:lnSpc>
            </a:pPr>
            <a:r>
              <a:rPr lang="zh-CN" altLang="en-US" sz="1400" dirty="0">
                <a:cs typeface="+mn-ea"/>
                <a:sym typeface="+mn-lt"/>
              </a:rPr>
              <a:t>我选的这个专业的毕业生，他们未来的发展境遇是怎样的呢？</a:t>
            </a:r>
            <a:br>
              <a:rPr lang="en-US" altLang="zh-CN" sz="1400" dirty="0">
                <a:cs typeface="+mn-ea"/>
                <a:sym typeface="+mn-lt"/>
              </a:rPr>
            </a:br>
            <a:r>
              <a:rPr lang="zh-CN" altLang="en-US" sz="1400" dirty="0">
                <a:cs typeface="+mn-ea"/>
                <a:sym typeface="+mn-lt"/>
              </a:rPr>
              <a:t>哪些建议是我应该遵从的？</a:t>
            </a:r>
          </a:p>
        </p:txBody>
      </p:sp>
      <p:pic>
        <p:nvPicPr>
          <p:cNvPr id="30" name="图片 29">
            <a:extLst>
              <a:ext uri="{FF2B5EF4-FFF2-40B4-BE49-F238E27FC236}">
                <a16:creationId xmlns:a16="http://schemas.microsoft.com/office/drawing/2014/main" id="{2A0E0190-B145-FF10-6ED3-86F18C366D5C}"/>
              </a:ext>
            </a:extLst>
          </p:cNvPr>
          <p:cNvPicPr>
            <a:picLocks noChangeAspect="1"/>
          </p:cNvPicPr>
          <p:nvPr/>
        </p:nvPicPr>
        <p:blipFill>
          <a:blip r:embed="rId4"/>
          <a:stretch>
            <a:fillRect/>
          </a:stretch>
        </p:blipFill>
        <p:spPr>
          <a:xfrm>
            <a:off x="3571245" y="1799980"/>
            <a:ext cx="4514252" cy="34191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randombar(horizontal)">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论文摘要简述</a:t>
              </a:r>
            </a:p>
          </p:txBody>
        </p:sp>
      </p:grpSp>
      <p:grpSp>
        <p:nvGrpSpPr>
          <p:cNvPr id="47" name="组合 46">
            <a:extLst>
              <a:ext uri="{FF2B5EF4-FFF2-40B4-BE49-F238E27FC236}">
                <a16:creationId xmlns:a16="http://schemas.microsoft.com/office/drawing/2014/main" id="{DD2C1F86-9B3D-525E-FF17-376D0CB3CA10}"/>
              </a:ext>
            </a:extLst>
          </p:cNvPr>
          <p:cNvGrpSpPr/>
          <p:nvPr/>
        </p:nvGrpSpPr>
        <p:grpSpPr>
          <a:xfrm>
            <a:off x="5074263" y="1499227"/>
            <a:ext cx="6408712" cy="1090539"/>
            <a:chOff x="3978396" y="1904204"/>
            <a:chExt cx="6823120" cy="1141280"/>
          </a:xfrm>
          <a:solidFill>
            <a:schemeClr val="accent5">
              <a:lumMod val="60000"/>
              <a:lumOff val="40000"/>
            </a:schemeClr>
          </a:solidFill>
        </p:grpSpPr>
        <p:sp>
          <p:nvSpPr>
            <p:cNvPr id="48" name="ïṩḻîdê">
              <a:extLst>
                <a:ext uri="{FF2B5EF4-FFF2-40B4-BE49-F238E27FC236}">
                  <a16:creationId xmlns:a16="http://schemas.microsoft.com/office/drawing/2014/main" id="{ED64100D-F9FA-2797-7778-5DADDF012EBF}"/>
                </a:ext>
              </a:extLst>
            </p:cNvPr>
            <p:cNvSpPr/>
            <p:nvPr/>
          </p:nvSpPr>
          <p:spPr>
            <a:xfrm>
              <a:off x="3978396" y="1904204"/>
              <a:ext cx="6823120" cy="1141280"/>
            </a:xfrm>
            <a:prstGeom prst="rightArrow">
              <a:avLst>
                <a:gd name="adj1" fmla="val 75738"/>
                <a:gd name="adj2" fmla="val 53677"/>
              </a:avLst>
            </a:prstGeom>
            <a:grp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cs typeface="+mn-ea"/>
                <a:sym typeface="+mn-lt"/>
              </a:endParaRPr>
            </a:p>
          </p:txBody>
        </p:sp>
        <p:sp>
          <p:nvSpPr>
            <p:cNvPr id="49" name="文本框 48">
              <a:extLst>
                <a:ext uri="{FF2B5EF4-FFF2-40B4-BE49-F238E27FC236}">
                  <a16:creationId xmlns:a16="http://schemas.microsoft.com/office/drawing/2014/main" id="{889AF162-BD0C-D982-DFCA-014BA155E31C}"/>
                </a:ext>
              </a:extLst>
            </p:cNvPr>
            <p:cNvSpPr txBox="1"/>
            <p:nvPr/>
          </p:nvSpPr>
          <p:spPr>
            <a:xfrm>
              <a:off x="5372859" y="2062995"/>
              <a:ext cx="4344029" cy="823696"/>
            </a:xfrm>
            <a:prstGeom prst="rect">
              <a:avLst/>
            </a:prstGeom>
            <a:grpFill/>
          </p:spPr>
          <p:txBody>
            <a:bodyPr wrap="square" rtlCol="0">
              <a:spAutoFit/>
            </a:bodyPr>
            <a:lstStyle/>
            <a:p>
              <a:pPr>
                <a:lnSpc>
                  <a:spcPct val="150000"/>
                </a:lnSpc>
              </a:pPr>
              <a:r>
                <a:rPr lang="zh-CN" altLang="en-US" sz="1600" dirty="0">
                  <a:cs typeface="+mn-ea"/>
                  <a:sym typeface="+mn-lt"/>
                </a:rPr>
                <a:t>以学生需求为导向，关注学生的报考痛点、发现专业与职业的潜在关系</a:t>
              </a:r>
            </a:p>
          </p:txBody>
        </p:sp>
      </p:grpSp>
      <p:grpSp>
        <p:nvGrpSpPr>
          <p:cNvPr id="50" name="组合 49">
            <a:extLst>
              <a:ext uri="{FF2B5EF4-FFF2-40B4-BE49-F238E27FC236}">
                <a16:creationId xmlns:a16="http://schemas.microsoft.com/office/drawing/2014/main" id="{7878840F-9AE2-800A-21C0-3420C226DB80}"/>
              </a:ext>
            </a:extLst>
          </p:cNvPr>
          <p:cNvGrpSpPr/>
          <p:nvPr/>
        </p:nvGrpSpPr>
        <p:grpSpPr>
          <a:xfrm>
            <a:off x="5087888" y="2775223"/>
            <a:ext cx="6408712" cy="1090539"/>
            <a:chOff x="3978396" y="1904204"/>
            <a:chExt cx="6823120" cy="1141280"/>
          </a:xfrm>
          <a:solidFill>
            <a:schemeClr val="accent5">
              <a:lumMod val="60000"/>
              <a:lumOff val="40000"/>
            </a:schemeClr>
          </a:solidFill>
        </p:grpSpPr>
        <p:sp>
          <p:nvSpPr>
            <p:cNvPr id="51" name="ïṩḻîdê">
              <a:extLst>
                <a:ext uri="{FF2B5EF4-FFF2-40B4-BE49-F238E27FC236}">
                  <a16:creationId xmlns:a16="http://schemas.microsoft.com/office/drawing/2014/main" id="{EB8F7588-3B23-2DE5-97DB-6AA3B49DC852}"/>
                </a:ext>
              </a:extLst>
            </p:cNvPr>
            <p:cNvSpPr/>
            <p:nvPr/>
          </p:nvSpPr>
          <p:spPr>
            <a:xfrm>
              <a:off x="3978396" y="1904204"/>
              <a:ext cx="6823120" cy="1141280"/>
            </a:xfrm>
            <a:prstGeom prst="rightArrow">
              <a:avLst>
                <a:gd name="adj1" fmla="val 75738"/>
                <a:gd name="adj2" fmla="val 53677"/>
              </a:avLst>
            </a:prstGeom>
            <a:grp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cs typeface="+mn-ea"/>
                <a:sym typeface="+mn-lt"/>
              </a:endParaRPr>
            </a:p>
          </p:txBody>
        </p:sp>
        <p:sp>
          <p:nvSpPr>
            <p:cNvPr id="52" name="文本框 51">
              <a:extLst>
                <a:ext uri="{FF2B5EF4-FFF2-40B4-BE49-F238E27FC236}">
                  <a16:creationId xmlns:a16="http://schemas.microsoft.com/office/drawing/2014/main" id="{D31C6C12-9DBF-9674-BE76-0D20E6D3759F}"/>
                </a:ext>
              </a:extLst>
            </p:cNvPr>
            <p:cNvSpPr txBox="1"/>
            <p:nvPr/>
          </p:nvSpPr>
          <p:spPr>
            <a:xfrm>
              <a:off x="5358353" y="2060891"/>
              <a:ext cx="4287588" cy="823696"/>
            </a:xfrm>
            <a:prstGeom prst="rect">
              <a:avLst/>
            </a:prstGeom>
            <a:grpFill/>
          </p:spPr>
          <p:txBody>
            <a:bodyPr wrap="square" rtlCol="0">
              <a:spAutoFit/>
            </a:bodyPr>
            <a:lstStyle/>
            <a:p>
              <a:pPr>
                <a:lnSpc>
                  <a:spcPct val="150000"/>
                </a:lnSpc>
              </a:pPr>
              <a:r>
                <a:rPr lang="zh-CN" altLang="en-US" sz="1600" dirty="0">
                  <a:cs typeface="+mn-ea"/>
                  <a:sym typeface="+mn-lt"/>
                </a:rPr>
                <a:t>促进学生与专业精准匹配，减少因盲目选择导致学习动力不足和就业困难问题</a:t>
              </a:r>
            </a:p>
          </p:txBody>
        </p:sp>
      </p:grpSp>
      <p:grpSp>
        <p:nvGrpSpPr>
          <p:cNvPr id="53" name="组合 52">
            <a:extLst>
              <a:ext uri="{FF2B5EF4-FFF2-40B4-BE49-F238E27FC236}">
                <a16:creationId xmlns:a16="http://schemas.microsoft.com/office/drawing/2014/main" id="{AD312819-5164-B123-E223-41623F8BC1F6}"/>
              </a:ext>
            </a:extLst>
          </p:cNvPr>
          <p:cNvGrpSpPr/>
          <p:nvPr/>
        </p:nvGrpSpPr>
        <p:grpSpPr>
          <a:xfrm>
            <a:off x="5101512" y="4051219"/>
            <a:ext cx="6381463" cy="1090539"/>
            <a:chOff x="3978396" y="1904204"/>
            <a:chExt cx="6823120" cy="1141280"/>
          </a:xfrm>
          <a:solidFill>
            <a:schemeClr val="accent5">
              <a:lumMod val="60000"/>
              <a:lumOff val="40000"/>
            </a:schemeClr>
          </a:solidFill>
        </p:grpSpPr>
        <p:sp>
          <p:nvSpPr>
            <p:cNvPr id="54" name="ïṩḻîdê">
              <a:extLst>
                <a:ext uri="{FF2B5EF4-FFF2-40B4-BE49-F238E27FC236}">
                  <a16:creationId xmlns:a16="http://schemas.microsoft.com/office/drawing/2014/main" id="{B2B114B9-9FAA-642C-0017-29CCDFED3B63}"/>
                </a:ext>
              </a:extLst>
            </p:cNvPr>
            <p:cNvSpPr/>
            <p:nvPr/>
          </p:nvSpPr>
          <p:spPr>
            <a:xfrm>
              <a:off x="3978396" y="1904204"/>
              <a:ext cx="6823120" cy="1141280"/>
            </a:xfrm>
            <a:prstGeom prst="rightArrow">
              <a:avLst>
                <a:gd name="adj1" fmla="val 75738"/>
                <a:gd name="adj2" fmla="val 53677"/>
              </a:avLst>
            </a:prstGeom>
            <a:grp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cs typeface="+mn-ea"/>
                <a:sym typeface="+mn-lt"/>
              </a:endParaRPr>
            </a:p>
          </p:txBody>
        </p:sp>
        <p:sp>
          <p:nvSpPr>
            <p:cNvPr id="55" name="文本框 54">
              <a:extLst>
                <a:ext uri="{FF2B5EF4-FFF2-40B4-BE49-F238E27FC236}">
                  <a16:creationId xmlns:a16="http://schemas.microsoft.com/office/drawing/2014/main" id="{624D3742-998A-D50C-1763-0EE4B3F618F6}"/>
                </a:ext>
              </a:extLst>
            </p:cNvPr>
            <p:cNvSpPr txBox="1"/>
            <p:nvPr/>
          </p:nvSpPr>
          <p:spPr>
            <a:xfrm>
              <a:off x="5349678" y="2037664"/>
              <a:ext cx="4338190" cy="823696"/>
            </a:xfrm>
            <a:prstGeom prst="rect">
              <a:avLst/>
            </a:prstGeom>
            <a:grpFill/>
          </p:spPr>
          <p:txBody>
            <a:bodyPr wrap="square" rtlCol="0">
              <a:spAutoFit/>
            </a:bodyPr>
            <a:lstStyle/>
            <a:p>
              <a:pPr>
                <a:lnSpc>
                  <a:spcPct val="150000"/>
                </a:lnSpc>
              </a:pPr>
              <a:r>
                <a:rPr lang="zh-CN" altLang="en-US" sz="1600" dirty="0">
                  <a:cs typeface="+mn-ea"/>
                  <a:sym typeface="+mn-lt"/>
                </a:rPr>
                <a:t>使用可视化工具，</a:t>
              </a:r>
              <a:r>
                <a:rPr lang="zh-CN" altLang="en-US" sz="1600" dirty="0">
                  <a:latin typeface="Inter"/>
                  <a:cs typeface="+mn-ea"/>
                  <a:sym typeface="+mn-lt"/>
                </a:rPr>
                <a:t>将统计</a:t>
              </a:r>
              <a:r>
                <a:rPr lang="zh-CN" altLang="en-US" sz="1600" b="0" i="0" dirty="0">
                  <a:effectLst/>
                  <a:latin typeface="Inter"/>
                </a:rPr>
                <a:t>结果以直观的图表形式展示，为用户提供清晰的数据洞察。</a:t>
              </a:r>
              <a:endParaRPr lang="zh-CN" altLang="en-US" sz="1600" dirty="0">
                <a:cs typeface="+mn-ea"/>
                <a:sym typeface="+mn-lt"/>
              </a:endParaRPr>
            </a:p>
          </p:txBody>
        </p:sp>
      </p:grpSp>
      <p:pic>
        <p:nvPicPr>
          <p:cNvPr id="10" name="图片 9">
            <a:extLst>
              <a:ext uri="{FF2B5EF4-FFF2-40B4-BE49-F238E27FC236}">
                <a16:creationId xmlns:a16="http://schemas.microsoft.com/office/drawing/2014/main" id="{B09818F8-FFAF-428F-0611-87DB05D0B8CB}"/>
              </a:ext>
            </a:extLst>
          </p:cNvPr>
          <p:cNvPicPr>
            <a:picLocks noChangeAspect="1"/>
          </p:cNvPicPr>
          <p:nvPr/>
        </p:nvPicPr>
        <p:blipFill>
          <a:blip r:embed="rId4">
            <a:alphaModFix/>
          </a:blip>
          <a:stretch>
            <a:fillRect/>
          </a:stretch>
        </p:blipFill>
        <p:spPr>
          <a:xfrm>
            <a:off x="335360" y="1499229"/>
            <a:ext cx="5581294" cy="36425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left)">
                                      <p:cBhvr>
                                        <p:cTn id="2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论文摘要简述</a:t>
              </a:r>
            </a:p>
          </p:txBody>
        </p:sp>
      </p:grpSp>
      <p:pic>
        <p:nvPicPr>
          <p:cNvPr id="10" name="图片 9">
            <a:extLst>
              <a:ext uri="{FF2B5EF4-FFF2-40B4-BE49-F238E27FC236}">
                <a16:creationId xmlns:a16="http://schemas.microsoft.com/office/drawing/2014/main" id="{055395DB-FFDC-F89D-559C-FF3AE0F25282}"/>
              </a:ext>
            </a:extLst>
          </p:cNvPr>
          <p:cNvPicPr>
            <a:picLocks noChangeAspect="1"/>
          </p:cNvPicPr>
          <p:nvPr/>
        </p:nvPicPr>
        <p:blipFill>
          <a:blip r:embed="rId3"/>
          <a:stretch>
            <a:fillRect/>
          </a:stretch>
        </p:blipFill>
        <p:spPr>
          <a:xfrm>
            <a:off x="5807968" y="1556792"/>
            <a:ext cx="6111770" cy="4359018"/>
          </a:xfrm>
          <a:prstGeom prst="rect">
            <a:avLst/>
          </a:prstGeom>
          <a:effectLst>
            <a:softEdge rad="635000"/>
          </a:effectLst>
        </p:spPr>
      </p:pic>
      <p:grpSp>
        <p:nvGrpSpPr>
          <p:cNvPr id="12" name="组合 11">
            <a:extLst>
              <a:ext uri="{FF2B5EF4-FFF2-40B4-BE49-F238E27FC236}">
                <a16:creationId xmlns:a16="http://schemas.microsoft.com/office/drawing/2014/main" id="{1A410C77-3442-9BBC-365C-EBEB844AAC65}"/>
              </a:ext>
            </a:extLst>
          </p:cNvPr>
          <p:cNvGrpSpPr/>
          <p:nvPr/>
        </p:nvGrpSpPr>
        <p:grpSpPr>
          <a:xfrm>
            <a:off x="620311" y="2105966"/>
            <a:ext cx="477672" cy="477672"/>
            <a:chOff x="626483" y="1871541"/>
            <a:chExt cx="477672" cy="477672"/>
          </a:xfrm>
          <a:solidFill>
            <a:schemeClr val="accent5">
              <a:lumMod val="75000"/>
            </a:schemeClr>
          </a:solidFill>
        </p:grpSpPr>
        <p:sp>
          <p:nvSpPr>
            <p:cNvPr id="13" name="矩形 12">
              <a:extLst>
                <a:ext uri="{FF2B5EF4-FFF2-40B4-BE49-F238E27FC236}">
                  <a16:creationId xmlns:a16="http://schemas.microsoft.com/office/drawing/2014/main" id="{1276B552-C6B0-907F-B785-67D47F3E52F8}"/>
                </a:ext>
              </a:extLst>
            </p:cNvPr>
            <p:cNvSpPr/>
            <p:nvPr/>
          </p:nvSpPr>
          <p:spPr>
            <a:xfrm>
              <a:off x="626483" y="1871541"/>
              <a:ext cx="477672" cy="477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BA4509B7-9D1D-C92D-07B8-DD9C12CE67B6}"/>
                </a:ext>
              </a:extLst>
            </p:cNvPr>
            <p:cNvSpPr txBox="1"/>
            <p:nvPr/>
          </p:nvSpPr>
          <p:spPr>
            <a:xfrm>
              <a:off x="653779" y="1925711"/>
              <a:ext cx="441146" cy="369332"/>
            </a:xfrm>
            <a:prstGeom prst="rect">
              <a:avLst/>
            </a:prstGeom>
            <a:grpFill/>
          </p:spPr>
          <p:txBody>
            <a:bodyPr wrap="none" rtlCol="0">
              <a:spAutoFit/>
            </a:bodyPr>
            <a:lstStyle/>
            <a:p>
              <a:r>
                <a:rPr lang="en-US" altLang="zh-CN" dirty="0">
                  <a:solidFill>
                    <a:schemeClr val="bg1"/>
                  </a:solidFill>
                  <a:cs typeface="+mn-ea"/>
                  <a:sym typeface="+mn-lt"/>
                </a:rPr>
                <a:t>01</a:t>
              </a:r>
              <a:endParaRPr lang="zh-CN" altLang="en-US" dirty="0">
                <a:solidFill>
                  <a:schemeClr val="bg1"/>
                </a:solidFill>
                <a:cs typeface="+mn-ea"/>
                <a:sym typeface="+mn-lt"/>
              </a:endParaRPr>
            </a:p>
          </p:txBody>
        </p:sp>
      </p:grpSp>
      <p:sp>
        <p:nvSpPr>
          <p:cNvPr id="15" name="文本框 14">
            <a:extLst>
              <a:ext uri="{FF2B5EF4-FFF2-40B4-BE49-F238E27FC236}">
                <a16:creationId xmlns:a16="http://schemas.microsoft.com/office/drawing/2014/main" id="{AE7CE095-F643-78BE-2C56-FA2CC35D1337}"/>
              </a:ext>
            </a:extLst>
          </p:cNvPr>
          <p:cNvSpPr txBox="1"/>
          <p:nvPr/>
        </p:nvSpPr>
        <p:spPr>
          <a:xfrm>
            <a:off x="1207167" y="1837105"/>
            <a:ext cx="1665061" cy="461665"/>
          </a:xfrm>
          <a:prstGeom prst="rect">
            <a:avLst/>
          </a:prstGeom>
          <a:noFill/>
        </p:spPr>
        <p:txBody>
          <a:bodyPr wrap="square" rtlCol="0">
            <a:spAutoFit/>
          </a:bodyPr>
          <a:lstStyle/>
          <a:p>
            <a:r>
              <a:rPr lang="zh-CN" altLang="en-US" sz="2400" b="1" spc="400" dirty="0">
                <a:solidFill>
                  <a:schemeClr val="tx1">
                    <a:lumMod val="85000"/>
                    <a:lumOff val="15000"/>
                  </a:schemeClr>
                </a:solidFill>
                <a:cs typeface="+mn-ea"/>
                <a:sym typeface="+mn-lt"/>
              </a:rPr>
              <a:t>了解专业</a:t>
            </a:r>
          </a:p>
        </p:txBody>
      </p:sp>
      <p:sp>
        <p:nvSpPr>
          <p:cNvPr id="16" name="矩形 15">
            <a:extLst>
              <a:ext uri="{FF2B5EF4-FFF2-40B4-BE49-F238E27FC236}">
                <a16:creationId xmlns:a16="http://schemas.microsoft.com/office/drawing/2014/main" id="{681B2C35-C3C1-8B63-B4D0-8A0729CAAFBC}"/>
              </a:ext>
            </a:extLst>
          </p:cNvPr>
          <p:cNvSpPr/>
          <p:nvPr/>
        </p:nvSpPr>
        <p:spPr>
          <a:xfrm>
            <a:off x="1207167" y="2310620"/>
            <a:ext cx="4645025" cy="538609"/>
          </a:xfrm>
          <a:prstGeom prst="rect">
            <a:avLst/>
          </a:prstGeom>
        </p:spPr>
        <p:txBody>
          <a:bodyPr wrap="square">
            <a:spAutoFit/>
          </a:bodyPr>
          <a:lstStyle/>
          <a:p>
            <a:pPr>
              <a:lnSpc>
                <a:spcPts val="1800"/>
              </a:lnSpc>
            </a:pPr>
            <a:r>
              <a:rPr lang="zh-CN" altLang="en-US" sz="1400" spc="400" dirty="0">
                <a:solidFill>
                  <a:schemeClr val="tx1">
                    <a:lumMod val="85000"/>
                    <a:lumOff val="15000"/>
                  </a:schemeClr>
                </a:solidFill>
                <a:cs typeface="+mn-ea"/>
                <a:sym typeface="+mn-lt"/>
              </a:rPr>
              <a:t>只有知道即将要报考的专业的学习内容，专业前景，才能根据自身情况抉择报考。</a:t>
            </a:r>
          </a:p>
        </p:txBody>
      </p:sp>
      <p:grpSp>
        <p:nvGrpSpPr>
          <p:cNvPr id="17" name="组合 16">
            <a:extLst>
              <a:ext uri="{FF2B5EF4-FFF2-40B4-BE49-F238E27FC236}">
                <a16:creationId xmlns:a16="http://schemas.microsoft.com/office/drawing/2014/main" id="{45F83811-7D1D-44CA-9041-C88C82446444}"/>
              </a:ext>
            </a:extLst>
          </p:cNvPr>
          <p:cNvGrpSpPr/>
          <p:nvPr/>
        </p:nvGrpSpPr>
        <p:grpSpPr>
          <a:xfrm>
            <a:off x="620311" y="3338287"/>
            <a:ext cx="477672" cy="477672"/>
            <a:chOff x="626483" y="1871541"/>
            <a:chExt cx="477672" cy="477672"/>
          </a:xfrm>
          <a:solidFill>
            <a:schemeClr val="accent5">
              <a:lumMod val="75000"/>
            </a:schemeClr>
          </a:solidFill>
        </p:grpSpPr>
        <p:sp>
          <p:nvSpPr>
            <p:cNvPr id="18" name="矩形 17">
              <a:extLst>
                <a:ext uri="{FF2B5EF4-FFF2-40B4-BE49-F238E27FC236}">
                  <a16:creationId xmlns:a16="http://schemas.microsoft.com/office/drawing/2014/main" id="{A2C6C70F-CC27-F6C3-151C-1D0CF46C4688}"/>
                </a:ext>
              </a:extLst>
            </p:cNvPr>
            <p:cNvSpPr/>
            <p:nvPr/>
          </p:nvSpPr>
          <p:spPr>
            <a:xfrm>
              <a:off x="626483" y="1871541"/>
              <a:ext cx="477672" cy="477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cs typeface="+mn-ea"/>
                <a:sym typeface="+mn-lt"/>
              </a:endParaRPr>
            </a:p>
          </p:txBody>
        </p:sp>
        <p:sp>
          <p:nvSpPr>
            <p:cNvPr id="19" name="文本框 18">
              <a:extLst>
                <a:ext uri="{FF2B5EF4-FFF2-40B4-BE49-F238E27FC236}">
                  <a16:creationId xmlns:a16="http://schemas.microsoft.com/office/drawing/2014/main" id="{C0AD7873-3C0C-7CD1-D19D-D58DC583D7D4}"/>
                </a:ext>
              </a:extLst>
            </p:cNvPr>
            <p:cNvSpPr txBox="1"/>
            <p:nvPr/>
          </p:nvSpPr>
          <p:spPr>
            <a:xfrm>
              <a:off x="653779" y="1925711"/>
              <a:ext cx="441146" cy="369332"/>
            </a:xfrm>
            <a:prstGeom prst="rect">
              <a:avLst/>
            </a:prstGeom>
            <a:grpFill/>
          </p:spPr>
          <p:txBody>
            <a:bodyPr wrap="none" rtlCol="0">
              <a:spAutoFit/>
            </a:bodyPr>
            <a:lstStyle/>
            <a:p>
              <a:r>
                <a:rPr lang="en-US" altLang="zh-CN" dirty="0">
                  <a:solidFill>
                    <a:schemeClr val="bg1"/>
                  </a:solidFill>
                  <a:cs typeface="+mn-ea"/>
                  <a:sym typeface="+mn-lt"/>
                </a:rPr>
                <a:t>02</a:t>
              </a:r>
              <a:endParaRPr lang="zh-CN" altLang="en-US" dirty="0">
                <a:solidFill>
                  <a:schemeClr val="bg1"/>
                </a:solidFill>
                <a:cs typeface="+mn-ea"/>
                <a:sym typeface="+mn-lt"/>
              </a:endParaRPr>
            </a:p>
          </p:txBody>
        </p:sp>
      </p:grpSp>
      <p:sp>
        <p:nvSpPr>
          <p:cNvPr id="20" name="文本框 19">
            <a:extLst>
              <a:ext uri="{FF2B5EF4-FFF2-40B4-BE49-F238E27FC236}">
                <a16:creationId xmlns:a16="http://schemas.microsoft.com/office/drawing/2014/main" id="{75E679EE-7084-C5AE-6DCA-C6CD294A90A6}"/>
              </a:ext>
            </a:extLst>
          </p:cNvPr>
          <p:cNvSpPr txBox="1"/>
          <p:nvPr/>
        </p:nvSpPr>
        <p:spPr>
          <a:xfrm>
            <a:off x="1207167" y="3069426"/>
            <a:ext cx="1665061" cy="461665"/>
          </a:xfrm>
          <a:prstGeom prst="rect">
            <a:avLst/>
          </a:prstGeom>
          <a:noFill/>
        </p:spPr>
        <p:txBody>
          <a:bodyPr wrap="square" rtlCol="0">
            <a:spAutoFit/>
          </a:bodyPr>
          <a:lstStyle/>
          <a:p>
            <a:r>
              <a:rPr lang="zh-CN" altLang="en-US" sz="2400" b="1" spc="400" dirty="0">
                <a:solidFill>
                  <a:schemeClr val="tx1">
                    <a:lumMod val="85000"/>
                    <a:lumOff val="15000"/>
                  </a:schemeClr>
                </a:solidFill>
                <a:cs typeface="+mn-ea"/>
                <a:sym typeface="+mn-lt"/>
              </a:rPr>
              <a:t>了解岗位</a:t>
            </a:r>
          </a:p>
        </p:txBody>
      </p:sp>
      <p:sp>
        <p:nvSpPr>
          <p:cNvPr id="21" name="矩形 20">
            <a:extLst>
              <a:ext uri="{FF2B5EF4-FFF2-40B4-BE49-F238E27FC236}">
                <a16:creationId xmlns:a16="http://schemas.microsoft.com/office/drawing/2014/main" id="{7F1D9CFF-AA66-4572-7274-2F7E5A907D72}"/>
              </a:ext>
            </a:extLst>
          </p:cNvPr>
          <p:cNvSpPr/>
          <p:nvPr/>
        </p:nvSpPr>
        <p:spPr>
          <a:xfrm>
            <a:off x="1207167" y="3542941"/>
            <a:ext cx="4645025" cy="769441"/>
          </a:xfrm>
          <a:prstGeom prst="rect">
            <a:avLst/>
          </a:prstGeom>
        </p:spPr>
        <p:txBody>
          <a:bodyPr wrap="square">
            <a:spAutoFit/>
          </a:bodyPr>
          <a:lstStyle/>
          <a:p>
            <a:pPr>
              <a:lnSpc>
                <a:spcPts val="1800"/>
              </a:lnSpc>
            </a:pPr>
            <a:r>
              <a:rPr lang="zh-CN" altLang="en-US" sz="1400" spc="400" dirty="0">
                <a:solidFill>
                  <a:schemeClr val="tx1">
                    <a:lumMod val="85000"/>
                    <a:lumOff val="15000"/>
                  </a:schemeClr>
                </a:solidFill>
                <a:cs typeface="+mn-ea"/>
                <a:sym typeface="+mn-lt"/>
              </a:rPr>
              <a:t>旨在为使用者提供各类岗位的工作情况，通过悉知工作信息，来帮助使用者确立自己下一人生阶段的目标</a:t>
            </a:r>
          </a:p>
        </p:txBody>
      </p:sp>
      <p:grpSp>
        <p:nvGrpSpPr>
          <p:cNvPr id="22" name="组合 21">
            <a:extLst>
              <a:ext uri="{FF2B5EF4-FFF2-40B4-BE49-F238E27FC236}">
                <a16:creationId xmlns:a16="http://schemas.microsoft.com/office/drawing/2014/main" id="{7D77C035-013C-063B-36BA-FB5B2D71E6FB}"/>
              </a:ext>
            </a:extLst>
          </p:cNvPr>
          <p:cNvGrpSpPr/>
          <p:nvPr/>
        </p:nvGrpSpPr>
        <p:grpSpPr>
          <a:xfrm>
            <a:off x="620311" y="4726389"/>
            <a:ext cx="477672" cy="477672"/>
            <a:chOff x="626483" y="1871541"/>
            <a:chExt cx="477672" cy="477672"/>
          </a:xfrm>
          <a:solidFill>
            <a:schemeClr val="accent5">
              <a:lumMod val="75000"/>
            </a:schemeClr>
          </a:solidFill>
        </p:grpSpPr>
        <p:sp>
          <p:nvSpPr>
            <p:cNvPr id="23" name="矩形 22">
              <a:extLst>
                <a:ext uri="{FF2B5EF4-FFF2-40B4-BE49-F238E27FC236}">
                  <a16:creationId xmlns:a16="http://schemas.microsoft.com/office/drawing/2014/main" id="{F2493645-7230-B8D8-D9A8-C99685AB01AF}"/>
                </a:ext>
              </a:extLst>
            </p:cNvPr>
            <p:cNvSpPr/>
            <p:nvPr/>
          </p:nvSpPr>
          <p:spPr>
            <a:xfrm>
              <a:off x="626483" y="1871541"/>
              <a:ext cx="477672" cy="4776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6D18647F-6FB8-2D15-D4A2-A56F3CBAA6C0}"/>
                </a:ext>
              </a:extLst>
            </p:cNvPr>
            <p:cNvSpPr txBox="1"/>
            <p:nvPr/>
          </p:nvSpPr>
          <p:spPr>
            <a:xfrm>
              <a:off x="653779" y="1925711"/>
              <a:ext cx="441146" cy="369332"/>
            </a:xfrm>
            <a:prstGeom prst="rect">
              <a:avLst/>
            </a:prstGeom>
            <a:grpFill/>
          </p:spPr>
          <p:txBody>
            <a:bodyPr wrap="none" rtlCol="0">
              <a:spAutoFit/>
            </a:bodyPr>
            <a:lstStyle/>
            <a:p>
              <a:r>
                <a:rPr lang="en-US" altLang="zh-CN" dirty="0">
                  <a:solidFill>
                    <a:schemeClr val="bg1"/>
                  </a:solidFill>
                  <a:cs typeface="+mn-ea"/>
                  <a:sym typeface="+mn-lt"/>
                </a:rPr>
                <a:t>03</a:t>
              </a:r>
              <a:endParaRPr lang="zh-CN" altLang="en-US" dirty="0">
                <a:solidFill>
                  <a:schemeClr val="bg1"/>
                </a:solidFill>
                <a:cs typeface="+mn-ea"/>
                <a:sym typeface="+mn-lt"/>
              </a:endParaRPr>
            </a:p>
          </p:txBody>
        </p:sp>
      </p:grpSp>
      <p:sp>
        <p:nvSpPr>
          <p:cNvPr id="25" name="文本框 24">
            <a:extLst>
              <a:ext uri="{FF2B5EF4-FFF2-40B4-BE49-F238E27FC236}">
                <a16:creationId xmlns:a16="http://schemas.microsoft.com/office/drawing/2014/main" id="{19BCEFF8-720A-D72B-68AF-7239F7F3979A}"/>
              </a:ext>
            </a:extLst>
          </p:cNvPr>
          <p:cNvSpPr txBox="1"/>
          <p:nvPr/>
        </p:nvSpPr>
        <p:spPr>
          <a:xfrm>
            <a:off x="1207167" y="4457528"/>
            <a:ext cx="1665061" cy="461665"/>
          </a:xfrm>
          <a:prstGeom prst="rect">
            <a:avLst/>
          </a:prstGeom>
          <a:noFill/>
        </p:spPr>
        <p:txBody>
          <a:bodyPr wrap="square" rtlCol="0">
            <a:spAutoFit/>
          </a:bodyPr>
          <a:lstStyle/>
          <a:p>
            <a:r>
              <a:rPr lang="zh-CN" altLang="en-US" sz="2400" b="1" spc="400" dirty="0">
                <a:solidFill>
                  <a:schemeClr val="tx1">
                    <a:lumMod val="85000"/>
                    <a:lumOff val="15000"/>
                  </a:schemeClr>
                </a:solidFill>
                <a:cs typeface="+mn-ea"/>
                <a:sym typeface="+mn-lt"/>
              </a:rPr>
              <a:t>了解自己</a:t>
            </a:r>
          </a:p>
        </p:txBody>
      </p:sp>
      <p:sp>
        <p:nvSpPr>
          <p:cNvPr id="26" name="矩形 25">
            <a:extLst>
              <a:ext uri="{FF2B5EF4-FFF2-40B4-BE49-F238E27FC236}">
                <a16:creationId xmlns:a16="http://schemas.microsoft.com/office/drawing/2014/main" id="{2D3506CD-FED7-51DE-5D86-42536FE73102}"/>
              </a:ext>
            </a:extLst>
          </p:cNvPr>
          <p:cNvSpPr/>
          <p:nvPr/>
        </p:nvSpPr>
        <p:spPr>
          <a:xfrm>
            <a:off x="1207167" y="4931043"/>
            <a:ext cx="4645025" cy="538609"/>
          </a:xfrm>
          <a:prstGeom prst="rect">
            <a:avLst/>
          </a:prstGeom>
        </p:spPr>
        <p:txBody>
          <a:bodyPr wrap="square">
            <a:spAutoFit/>
          </a:bodyPr>
          <a:lstStyle/>
          <a:p>
            <a:pPr>
              <a:lnSpc>
                <a:spcPts val="1800"/>
              </a:lnSpc>
            </a:pPr>
            <a:r>
              <a:rPr lang="zh-CN" altLang="en-US" sz="1400" spc="400" dirty="0">
                <a:solidFill>
                  <a:schemeClr val="tx1">
                    <a:lumMod val="85000"/>
                    <a:lumOff val="15000"/>
                  </a:schemeClr>
                </a:solidFill>
                <a:cs typeface="+mn-ea"/>
                <a:sym typeface="+mn-lt"/>
              </a:rPr>
              <a:t>我们为了报考好大学好专业寒窗苦读，接下来该为了什么来保障我们的生活？</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fltVal val="0"/>
                                          </p:val>
                                        </p:tav>
                                        <p:tav tm="100000">
                                          <p:val>
                                            <p:strVal val="#ppt_w"/>
                                          </p:val>
                                        </p:tav>
                                      </p:tavLst>
                                    </p:anim>
                                    <p:anim calcmode="lin" valueType="num">
                                      <p:cBhvr>
                                        <p:cTn id="15" dur="1000" fill="hold"/>
                                        <p:tgtEl>
                                          <p:spTgt spid="10"/>
                                        </p:tgtEl>
                                        <p:attrNameLst>
                                          <p:attrName>ppt_h</p:attrName>
                                        </p:attrNameLst>
                                      </p:cBhvr>
                                      <p:tavLst>
                                        <p:tav tm="0">
                                          <p:val>
                                            <p:fltVal val="0"/>
                                          </p:val>
                                        </p:tav>
                                        <p:tav tm="100000">
                                          <p:val>
                                            <p:strVal val="#ppt_h"/>
                                          </p:val>
                                        </p:tav>
                                      </p:tavLst>
                                    </p:anim>
                                    <p:anim calcmode="lin" valueType="num">
                                      <p:cBhvr>
                                        <p:cTn id="16" dur="1000" fill="hold"/>
                                        <p:tgtEl>
                                          <p:spTgt spid="10"/>
                                        </p:tgtEl>
                                        <p:attrNameLst>
                                          <p:attrName>style.rotation</p:attrName>
                                        </p:attrNameLst>
                                      </p:cBhvr>
                                      <p:tavLst>
                                        <p:tav tm="0">
                                          <p:val>
                                            <p:fltVal val="90"/>
                                          </p:val>
                                        </p:tav>
                                        <p:tav tm="100000">
                                          <p:val>
                                            <p:fltVal val="0"/>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0" y="-22283"/>
            <a:ext cx="12192000" cy="6880283"/>
          </a:xfrm>
          <a:prstGeom prst="rect">
            <a:avLst/>
          </a:prstGeom>
        </p:spPr>
      </p:pic>
      <p:cxnSp>
        <p:nvCxnSpPr>
          <p:cNvPr id="3" name="直接连接符 2"/>
          <p:cNvCxnSpPr/>
          <p:nvPr/>
        </p:nvCxnSpPr>
        <p:spPr>
          <a:xfrm>
            <a:off x="5519936" y="618143"/>
            <a:ext cx="59766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760203" y="188640"/>
            <a:ext cx="5496131" cy="369332"/>
            <a:chOff x="6240016" y="191185"/>
            <a:chExt cx="5496131" cy="369332"/>
          </a:xfrm>
        </p:grpSpPr>
        <p:sp>
          <p:nvSpPr>
            <p:cNvPr id="5" name="文本框 4"/>
            <p:cNvSpPr txBox="1"/>
            <p:nvPr/>
          </p:nvSpPr>
          <p:spPr>
            <a:xfrm>
              <a:off x="10848528" y="191185"/>
              <a:ext cx="887619" cy="369332"/>
            </a:xfrm>
            <a:prstGeom prst="rect">
              <a:avLst/>
            </a:prstGeom>
            <a:noFill/>
          </p:spPr>
          <p:txBody>
            <a:bodyPr wrap="square" rtlCol="0">
              <a:spAutoFit/>
            </a:bodyPr>
            <a:lstStyle/>
            <a:p>
              <a:pPr algn="dist"/>
              <a:r>
                <a:rPr lang="en-US" altLang="zh-CN" dirty="0">
                  <a:cs typeface="+mn-ea"/>
                  <a:sym typeface="+mn-lt"/>
                </a:rPr>
                <a:t>LOGO</a:t>
              </a:r>
              <a:endParaRPr lang="zh-CN" altLang="en-US" dirty="0">
                <a:cs typeface="+mn-ea"/>
                <a:sym typeface="+mn-lt"/>
              </a:endParaRPr>
            </a:p>
          </p:txBody>
        </p:sp>
        <p:sp>
          <p:nvSpPr>
            <p:cNvPr id="6" name="文本框 5"/>
            <p:cNvSpPr txBox="1"/>
            <p:nvPr/>
          </p:nvSpPr>
          <p:spPr>
            <a:xfrm>
              <a:off x="6240016" y="245046"/>
              <a:ext cx="887619" cy="261610"/>
            </a:xfrm>
            <a:prstGeom prst="rect">
              <a:avLst/>
            </a:prstGeom>
            <a:noFill/>
          </p:spPr>
          <p:txBody>
            <a:bodyPr wrap="square" rtlCol="0">
              <a:spAutoFit/>
            </a:bodyPr>
            <a:lstStyle/>
            <a:p>
              <a:pPr algn="dist"/>
              <a:r>
                <a:rPr lang="zh-CN" altLang="en-US" sz="1100" dirty="0">
                  <a:cs typeface="+mn-ea"/>
                  <a:sym typeface="+mn-lt"/>
                </a:rPr>
                <a:t>商务汇报</a:t>
              </a:r>
            </a:p>
          </p:txBody>
        </p:sp>
        <p:sp>
          <p:nvSpPr>
            <p:cNvPr id="7" name="文本框 6"/>
            <p:cNvSpPr txBox="1"/>
            <p:nvPr/>
          </p:nvSpPr>
          <p:spPr>
            <a:xfrm>
              <a:off x="7776187" y="245046"/>
              <a:ext cx="887619" cy="261610"/>
            </a:xfrm>
            <a:prstGeom prst="rect">
              <a:avLst/>
            </a:prstGeom>
            <a:noFill/>
          </p:spPr>
          <p:txBody>
            <a:bodyPr wrap="square" rtlCol="0">
              <a:spAutoFit/>
            </a:bodyPr>
            <a:lstStyle/>
            <a:p>
              <a:pPr algn="dist"/>
              <a:r>
                <a:rPr lang="zh-CN" altLang="en-US" sz="1100" dirty="0">
                  <a:cs typeface="+mn-ea"/>
                  <a:sym typeface="+mn-lt"/>
                </a:rPr>
                <a:t>计划总结</a:t>
              </a:r>
            </a:p>
          </p:txBody>
        </p:sp>
        <p:sp>
          <p:nvSpPr>
            <p:cNvPr id="8" name="文本框 7"/>
            <p:cNvSpPr txBox="1"/>
            <p:nvPr/>
          </p:nvSpPr>
          <p:spPr>
            <a:xfrm>
              <a:off x="9312358" y="245046"/>
              <a:ext cx="887619" cy="261610"/>
            </a:xfrm>
            <a:prstGeom prst="rect">
              <a:avLst/>
            </a:prstGeom>
            <a:noFill/>
          </p:spPr>
          <p:txBody>
            <a:bodyPr wrap="square" rtlCol="0">
              <a:spAutoFit/>
            </a:bodyPr>
            <a:lstStyle/>
            <a:p>
              <a:pPr algn="dist"/>
              <a:r>
                <a:rPr lang="zh-CN" altLang="en-US" sz="1100" dirty="0">
                  <a:cs typeface="+mn-ea"/>
                  <a:sym typeface="+mn-lt"/>
                </a:rPr>
                <a:t>项目汇报</a:t>
              </a:r>
            </a:p>
          </p:txBody>
        </p:sp>
      </p:grpSp>
      <p:grpSp>
        <p:nvGrpSpPr>
          <p:cNvPr id="9" name="组合 8"/>
          <p:cNvGrpSpPr/>
          <p:nvPr/>
        </p:nvGrpSpPr>
        <p:grpSpPr>
          <a:xfrm>
            <a:off x="9889078" y="5870800"/>
            <a:ext cx="1638300" cy="546247"/>
            <a:chOff x="14227610" y="6169189"/>
            <a:chExt cx="1638300" cy="546247"/>
          </a:xfrm>
        </p:grpSpPr>
        <p:sp>
          <p:nvSpPr>
            <p:cNvPr id="10" name="文本框 9"/>
            <p:cNvSpPr txBox="1"/>
            <p:nvPr/>
          </p:nvSpPr>
          <p:spPr>
            <a:xfrm>
              <a:off x="14462017" y="6169189"/>
              <a:ext cx="1403893" cy="261610"/>
            </a:xfrm>
            <a:prstGeom prst="rect">
              <a:avLst/>
            </a:prstGeom>
            <a:noFill/>
          </p:spPr>
          <p:txBody>
            <a:bodyPr wrap="square" rtlCol="0">
              <a:spAutoFit/>
            </a:bodyPr>
            <a:lstStyle/>
            <a:p>
              <a:pPr algn="dist"/>
              <a:r>
                <a:rPr lang="en-US" altLang="zh-CN" sz="1050" dirty="0">
                  <a:cs typeface="+mn-ea"/>
                  <a:sym typeface="+mn-lt"/>
                </a:rPr>
                <a:t>THANKS YOU</a:t>
              </a:r>
              <a:endParaRPr lang="zh-CN" altLang="en-US" sz="1050" dirty="0">
                <a:cs typeface="+mn-ea"/>
                <a:sym typeface="+mn-lt"/>
              </a:endParaRPr>
            </a:p>
          </p:txBody>
        </p:sp>
        <p:sp>
          <p:nvSpPr>
            <p:cNvPr id="11" name="文本框 10"/>
            <p:cNvSpPr txBox="1"/>
            <p:nvPr/>
          </p:nvSpPr>
          <p:spPr>
            <a:xfrm>
              <a:off x="14227610" y="6453826"/>
              <a:ext cx="1638300" cy="261610"/>
            </a:xfrm>
            <a:prstGeom prst="rect">
              <a:avLst/>
            </a:prstGeom>
            <a:noFill/>
          </p:spPr>
          <p:txBody>
            <a:bodyPr wrap="square" rtlCol="0">
              <a:spAutoFit/>
            </a:bodyPr>
            <a:lstStyle/>
            <a:p>
              <a:pPr algn="dist"/>
              <a:r>
                <a:rPr lang="en-US" altLang="zh-CN" sz="1100" dirty="0">
                  <a:cs typeface="+mn-ea"/>
                  <a:sym typeface="+mn-lt"/>
                </a:rPr>
                <a:t>2024·</a:t>
              </a:r>
              <a:r>
                <a:rPr lang="zh-CN" altLang="en-US" sz="1100" dirty="0">
                  <a:cs typeface="+mn-ea"/>
                  <a:sym typeface="+mn-lt"/>
                </a:rPr>
                <a:t>答辩顺利</a:t>
              </a:r>
            </a:p>
          </p:txBody>
        </p:sp>
      </p:grpSp>
      <p:grpSp>
        <p:nvGrpSpPr>
          <p:cNvPr id="16" name="组合 15"/>
          <p:cNvGrpSpPr/>
          <p:nvPr/>
        </p:nvGrpSpPr>
        <p:grpSpPr>
          <a:xfrm>
            <a:off x="5087888" y="1779367"/>
            <a:ext cx="6408712" cy="2646901"/>
            <a:chOff x="5087888" y="1779367"/>
            <a:chExt cx="6408712" cy="2646901"/>
          </a:xfrm>
        </p:grpSpPr>
        <p:sp>
          <p:nvSpPr>
            <p:cNvPr id="12" name="文本框 11"/>
            <p:cNvSpPr txBox="1"/>
            <p:nvPr/>
          </p:nvSpPr>
          <p:spPr>
            <a:xfrm>
              <a:off x="5879976" y="1779367"/>
              <a:ext cx="5616624" cy="1446550"/>
            </a:xfrm>
            <a:prstGeom prst="rect">
              <a:avLst/>
            </a:prstGeom>
            <a:noFill/>
          </p:spPr>
          <p:txBody>
            <a:bodyPr wrap="square" rtlCol="0">
              <a:spAutoFit/>
            </a:bodyPr>
            <a:lstStyle/>
            <a:p>
              <a:pPr algn="r"/>
              <a:r>
                <a:rPr lang="en-US" altLang="zh-CN" sz="8800" dirty="0">
                  <a:solidFill>
                    <a:schemeClr val="accent5">
                      <a:lumMod val="75000"/>
                    </a:schemeClr>
                  </a:solidFill>
                  <a:effectLst>
                    <a:outerShdw blurRad="38100" dist="38100" dir="2700000" algn="tl">
                      <a:srgbClr val="000000">
                        <a:alpha val="43137"/>
                      </a:srgbClr>
                    </a:outerShdw>
                  </a:effectLst>
                  <a:cs typeface="+mn-ea"/>
                  <a:sym typeface="+mn-lt"/>
                </a:rPr>
                <a:t>PART 02</a:t>
              </a:r>
              <a:endParaRPr lang="zh-CN" altLang="en-US" sz="8800" dirty="0">
                <a:solidFill>
                  <a:schemeClr val="accent5">
                    <a:lumMod val="75000"/>
                  </a:schemeClr>
                </a:solidFill>
                <a:effectLst>
                  <a:outerShdw blurRad="38100" dist="38100" dir="2700000" algn="tl">
                    <a:srgbClr val="000000">
                      <a:alpha val="43137"/>
                    </a:srgbClr>
                  </a:outerShdw>
                </a:effectLst>
                <a:cs typeface="+mn-ea"/>
                <a:sym typeface="+mn-lt"/>
              </a:endParaRPr>
            </a:p>
          </p:txBody>
        </p:sp>
        <p:sp>
          <p:nvSpPr>
            <p:cNvPr id="14" name="文本框 13"/>
            <p:cNvSpPr txBox="1"/>
            <p:nvPr/>
          </p:nvSpPr>
          <p:spPr>
            <a:xfrm>
              <a:off x="5087888" y="3148994"/>
              <a:ext cx="6408712" cy="1107996"/>
            </a:xfrm>
            <a:prstGeom prst="rect">
              <a:avLst/>
            </a:prstGeom>
            <a:noFill/>
          </p:spPr>
          <p:txBody>
            <a:bodyPr wrap="square" rtlCol="0">
              <a:spAutoFit/>
            </a:bodyPr>
            <a:lstStyle>
              <a:defPPr>
                <a:defRPr lang="zh-CN"/>
              </a:defPPr>
              <a:lvl1pPr algn="r">
                <a:defRPr sz="6600" spc="600">
                  <a:effectLst>
                    <a:outerShdw blurRad="38100" dist="38100" dir="2700000" algn="tl">
                      <a:srgbClr val="000000">
                        <a:alpha val="43137"/>
                      </a:srgbClr>
                    </a:outerShdw>
                  </a:effectLst>
                  <a:latin typeface="字魂35号-经典雅黑" panose="02000000000000000000" pitchFamily="2" charset="-122"/>
                  <a:ea typeface="字魂35号-经典雅黑" panose="02000000000000000000" pitchFamily="2" charset="-122"/>
                  <a:cs typeface="+mn-ea"/>
                </a:defRPr>
              </a:lvl1pPr>
            </a:lstStyle>
            <a:p>
              <a:r>
                <a:rPr lang="zh-CN" altLang="en-US" dirty="0">
                  <a:sym typeface="+mn-lt"/>
                </a:rPr>
                <a:t>功能设计内容</a:t>
              </a:r>
            </a:p>
          </p:txBody>
        </p:sp>
        <p:sp>
          <p:nvSpPr>
            <p:cNvPr id="15" name="文本框 14"/>
            <p:cNvSpPr txBox="1"/>
            <p:nvPr/>
          </p:nvSpPr>
          <p:spPr>
            <a:xfrm>
              <a:off x="5879976" y="4118491"/>
              <a:ext cx="5616624" cy="307777"/>
            </a:xfrm>
            <a:prstGeom prst="rect">
              <a:avLst/>
            </a:prstGeom>
            <a:noFill/>
          </p:spPr>
          <p:txBody>
            <a:bodyPr wrap="square" rtlCol="0">
              <a:spAutoFit/>
            </a:bodyPr>
            <a:lstStyle/>
            <a:p>
              <a:pPr algn="dist"/>
              <a:r>
                <a:rPr lang="en-US" altLang="zh-CN" sz="1400" dirty="0">
                  <a:cs typeface="+mn-ea"/>
                  <a:sym typeface="+mn-lt"/>
                </a:rPr>
                <a:t>FUNCTIONAL DESIGN CONTENT</a:t>
              </a:r>
              <a:endParaRPr lang="zh-CN" altLang="en-US" sz="14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5360" y="332656"/>
            <a:ext cx="3778370" cy="725905"/>
            <a:chOff x="256672" y="284747"/>
            <a:chExt cx="3778370" cy="725905"/>
          </a:xfrm>
        </p:grpSpPr>
        <p:grpSp>
          <p:nvGrpSpPr>
            <p:cNvPr id="3" name="组合 2"/>
            <p:cNvGrpSpPr/>
            <p:nvPr/>
          </p:nvGrpSpPr>
          <p:grpSpPr>
            <a:xfrm>
              <a:off x="256672" y="284747"/>
              <a:ext cx="818149" cy="725905"/>
              <a:chOff x="128336" y="268705"/>
              <a:chExt cx="818149" cy="725905"/>
            </a:xfrm>
          </p:grpSpPr>
          <p:sp>
            <p:nvSpPr>
              <p:cNvPr id="5" name="椭圆 4"/>
              <p:cNvSpPr/>
              <p:nvPr/>
            </p:nvSpPr>
            <p:spPr>
              <a:xfrm>
                <a:off x="128336" y="709373"/>
                <a:ext cx="285237" cy="2852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nvGrpSpPr>
              <p:cNvPr id="6" name="组合 5"/>
              <p:cNvGrpSpPr/>
              <p:nvPr/>
            </p:nvGrpSpPr>
            <p:grpSpPr>
              <a:xfrm>
                <a:off x="368969" y="268705"/>
                <a:ext cx="577516" cy="577516"/>
                <a:chOff x="368969" y="268705"/>
                <a:chExt cx="577516" cy="577516"/>
              </a:xfrm>
            </p:grpSpPr>
            <p:sp>
              <p:nvSpPr>
                <p:cNvPr id="7" name="泪滴形 6"/>
                <p:cNvSpPr/>
                <p:nvPr/>
              </p:nvSpPr>
              <p:spPr>
                <a:xfrm>
                  <a:off x="368969" y="268705"/>
                  <a:ext cx="577516" cy="57751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p:nvPr/>
              </p:nvSpPr>
              <p:spPr>
                <a:xfrm>
                  <a:off x="497306" y="397042"/>
                  <a:ext cx="320842" cy="320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grpSp>
        <p:sp>
          <p:nvSpPr>
            <p:cNvPr id="4" name="文本框 3"/>
            <p:cNvSpPr txBox="1"/>
            <p:nvPr>
              <p:custDataLst>
                <p:tags r:id="rId1"/>
              </p:custDataLst>
            </p:nvPr>
          </p:nvSpPr>
          <p:spPr>
            <a:xfrm>
              <a:off x="1203158" y="413084"/>
              <a:ext cx="2831884" cy="492443"/>
            </a:xfrm>
            <a:prstGeom prst="rect">
              <a:avLst/>
            </a:prstGeom>
            <a:noFill/>
            <a:effectLst>
              <a:glow rad="203200">
                <a:srgbClr val="FF0000">
                  <a:alpha val="69000"/>
                </a:srgbClr>
              </a:glow>
            </a:effectLst>
          </p:spPr>
          <p:txBody>
            <a:bodyPr wrap="square" lIns="0" tIns="0" rIns="0" bIns="0" rtlCol="0">
              <a:spAutoFit/>
            </a:bodyPr>
            <a:lstStyle>
              <a:defPPr>
                <a:defRPr lang="zh-CN"/>
              </a:defPPr>
              <a:lvl1pPr marR="0" lvl="0" indent="0" algn="dist" defTabSz="457200" fontAlgn="auto">
                <a:lnSpc>
                  <a:spcPct val="100000"/>
                </a:lnSpc>
                <a:spcBef>
                  <a:spcPts val="0"/>
                </a:spcBef>
                <a:spcAft>
                  <a:spcPts val="0"/>
                </a:spcAft>
                <a:buClrTx/>
                <a:buSzTx/>
                <a:buFontTx/>
                <a:buNone/>
                <a:defRPr kumimoji="0" sz="3200" b="1" i="0" u="none" strike="noStrike" cap="none" spc="0" normalizeH="0" baseline="0">
                  <a:ln>
                    <a:noFill/>
                  </a:ln>
                  <a:solidFill>
                    <a:schemeClr val="tx1">
                      <a:lumMod val="75000"/>
                      <a:lumOff val="25000"/>
                    </a:schemeClr>
                  </a:solidFill>
                  <a:effectLst/>
                  <a:uLnTx/>
                  <a:uFillTx/>
                  <a:latin typeface="Arial"/>
                  <a:ea typeface="微软雅黑"/>
                </a:defRPr>
              </a:lvl1pPr>
            </a:lstStyle>
            <a:p>
              <a:r>
                <a:rPr lang="zh-CN" altLang="en-US" dirty="0">
                  <a:latin typeface="+mn-lt"/>
                  <a:ea typeface="+mn-ea"/>
                  <a:cs typeface="+mn-ea"/>
                  <a:sym typeface="+mn-lt"/>
                </a:rPr>
                <a:t>研究方式方法</a:t>
              </a:r>
            </a:p>
          </p:txBody>
        </p:sp>
      </p:grpSp>
      <p:sp>
        <p:nvSpPr>
          <p:cNvPr id="9" name="六边形 8"/>
          <p:cNvSpPr/>
          <p:nvPr/>
        </p:nvSpPr>
        <p:spPr>
          <a:xfrm rot="16200000">
            <a:off x="1376943" y="3105316"/>
            <a:ext cx="1602914" cy="1381823"/>
          </a:xfrm>
          <a:prstGeom prst="hexagon">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六边形 9"/>
          <p:cNvSpPr/>
          <p:nvPr/>
        </p:nvSpPr>
        <p:spPr>
          <a:xfrm rot="16200000">
            <a:off x="2042902" y="4466147"/>
            <a:ext cx="1915864" cy="1651606"/>
          </a:xfrm>
          <a:prstGeom prst="hexagon">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六边形 10"/>
          <p:cNvSpPr/>
          <p:nvPr/>
        </p:nvSpPr>
        <p:spPr>
          <a:xfrm rot="16200000">
            <a:off x="2868705" y="2970424"/>
            <a:ext cx="1915864" cy="1651606"/>
          </a:xfrm>
          <a:prstGeom prst="hexagon">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六边形 11"/>
          <p:cNvSpPr/>
          <p:nvPr/>
        </p:nvSpPr>
        <p:spPr>
          <a:xfrm rot="16200000">
            <a:off x="2060017" y="1473276"/>
            <a:ext cx="1915864" cy="1651606"/>
          </a:xfrm>
          <a:prstGeom prst="hexagon">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TextBox 10"/>
          <p:cNvSpPr txBox="1"/>
          <p:nvPr/>
        </p:nvSpPr>
        <p:spPr>
          <a:xfrm>
            <a:off x="1808544" y="3371424"/>
            <a:ext cx="844835" cy="84818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nSpc>
                <a:spcPct val="120000"/>
              </a:lnSpc>
              <a:buClr>
                <a:srgbClr val="C00000"/>
              </a:buClr>
            </a:pPr>
            <a:r>
              <a:rPr lang="zh-CN" altLang="en-US" sz="2400" dirty="0">
                <a:solidFill>
                  <a:schemeClr val="tx1">
                    <a:lumMod val="85000"/>
                    <a:lumOff val="15000"/>
                  </a:schemeClr>
                </a:solidFill>
                <a:latin typeface="+mn-lt"/>
                <a:ea typeface="+mn-ea"/>
                <a:cs typeface="+mn-ea"/>
                <a:sym typeface="+mn-lt"/>
              </a:rPr>
              <a:t>设计内容</a:t>
            </a:r>
          </a:p>
        </p:txBody>
      </p:sp>
      <p:sp>
        <p:nvSpPr>
          <p:cNvPr id="14" name="TextBox 10"/>
          <p:cNvSpPr txBox="1"/>
          <p:nvPr/>
        </p:nvSpPr>
        <p:spPr>
          <a:xfrm>
            <a:off x="2604980" y="1878868"/>
            <a:ext cx="825937" cy="84818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nSpc>
                <a:spcPct val="120000"/>
              </a:lnSpc>
              <a:buClr>
                <a:srgbClr val="C00000"/>
              </a:buClr>
            </a:pPr>
            <a:r>
              <a:rPr lang="zh-CN" altLang="en-US" sz="2400" dirty="0">
                <a:effectLst>
                  <a:outerShdw blurRad="38100" dist="38100" dir="2700000" algn="tl">
                    <a:srgbClr val="000000">
                      <a:alpha val="43137"/>
                    </a:srgbClr>
                  </a:outerShdw>
                </a:effectLst>
                <a:latin typeface="+mn-lt"/>
                <a:ea typeface="+mn-ea"/>
                <a:cs typeface="+mn-ea"/>
                <a:sym typeface="+mn-lt"/>
              </a:rPr>
              <a:t>数据收集</a:t>
            </a:r>
          </a:p>
        </p:txBody>
      </p:sp>
      <p:sp>
        <p:nvSpPr>
          <p:cNvPr id="15" name="TextBox 10"/>
          <p:cNvSpPr txBox="1"/>
          <p:nvPr/>
        </p:nvSpPr>
        <p:spPr>
          <a:xfrm>
            <a:off x="3413802" y="3398658"/>
            <a:ext cx="825669" cy="84818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nSpc>
                <a:spcPct val="120000"/>
              </a:lnSpc>
              <a:buClr>
                <a:srgbClr val="C00000"/>
              </a:buClr>
            </a:pPr>
            <a:r>
              <a:rPr lang="zh-CN" altLang="en-US" sz="2400" dirty="0">
                <a:effectLst>
                  <a:outerShdw blurRad="38100" dist="38100" dir="2700000" algn="tl">
                    <a:srgbClr val="000000">
                      <a:alpha val="43137"/>
                    </a:srgbClr>
                  </a:outerShdw>
                </a:effectLst>
                <a:latin typeface="+mn-lt"/>
                <a:ea typeface="+mn-ea"/>
                <a:cs typeface="+mn-ea"/>
                <a:sym typeface="+mn-lt"/>
              </a:rPr>
              <a:t>信息展示</a:t>
            </a:r>
          </a:p>
        </p:txBody>
      </p:sp>
      <p:sp>
        <p:nvSpPr>
          <p:cNvPr id="16" name="TextBox 10"/>
          <p:cNvSpPr txBox="1"/>
          <p:nvPr/>
        </p:nvSpPr>
        <p:spPr>
          <a:xfrm>
            <a:off x="2589291" y="4875676"/>
            <a:ext cx="815518" cy="84818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nSpc>
                <a:spcPct val="120000"/>
              </a:lnSpc>
              <a:buClr>
                <a:srgbClr val="C00000"/>
              </a:buClr>
            </a:pPr>
            <a:r>
              <a:rPr lang="zh-CN" altLang="en-US" sz="2400" dirty="0">
                <a:effectLst>
                  <a:outerShdw blurRad="38100" dist="38100" dir="2700000" algn="tl">
                    <a:srgbClr val="000000">
                      <a:alpha val="43137"/>
                    </a:srgbClr>
                  </a:outerShdw>
                </a:effectLst>
                <a:latin typeface="+mn-lt"/>
                <a:ea typeface="+mn-ea"/>
                <a:cs typeface="+mn-ea"/>
                <a:sym typeface="+mn-lt"/>
              </a:rPr>
              <a:t>用户交互</a:t>
            </a:r>
          </a:p>
        </p:txBody>
      </p:sp>
      <p:sp>
        <p:nvSpPr>
          <p:cNvPr id="17" name="矩形 16"/>
          <p:cNvSpPr/>
          <p:nvPr/>
        </p:nvSpPr>
        <p:spPr>
          <a:xfrm>
            <a:off x="4949713" y="3472292"/>
            <a:ext cx="5563035" cy="553998"/>
          </a:xfrm>
          <a:prstGeom prst="rect">
            <a:avLst/>
          </a:prstGeom>
        </p:spPr>
        <p:txBody>
          <a:bodyPr wrap="square">
            <a:spAutoFit/>
          </a:bodyPr>
          <a:lstStyle/>
          <a:p>
            <a:pPr>
              <a:lnSpc>
                <a:spcPts val="1800"/>
              </a:lnSpc>
            </a:pPr>
            <a:r>
              <a:rPr lang="zh-CN" altLang="en-US" sz="1600" spc="400" dirty="0">
                <a:solidFill>
                  <a:srgbClr val="404652"/>
                </a:solidFill>
                <a:cs typeface="+mn-ea"/>
                <a:sym typeface="+mn-lt"/>
              </a:rPr>
              <a:t>报考政策新闻展示、学校和专业排名、毕业生就业去向图表、专业详细信息等。</a:t>
            </a:r>
          </a:p>
        </p:txBody>
      </p:sp>
      <p:sp>
        <p:nvSpPr>
          <p:cNvPr id="18" name="矩形 17"/>
          <p:cNvSpPr/>
          <p:nvPr/>
        </p:nvSpPr>
        <p:spPr>
          <a:xfrm>
            <a:off x="4123776" y="1963399"/>
            <a:ext cx="5563035" cy="553998"/>
          </a:xfrm>
          <a:prstGeom prst="rect">
            <a:avLst/>
          </a:prstGeom>
        </p:spPr>
        <p:txBody>
          <a:bodyPr wrap="square">
            <a:spAutoFit/>
          </a:bodyPr>
          <a:lstStyle/>
          <a:p>
            <a:pPr>
              <a:lnSpc>
                <a:spcPts val="1800"/>
              </a:lnSpc>
            </a:pPr>
            <a:r>
              <a:rPr lang="zh-CN" altLang="en-US" sz="1600" spc="400" dirty="0">
                <a:solidFill>
                  <a:srgbClr val="404652"/>
                </a:solidFill>
                <a:cs typeface="+mn-ea"/>
                <a:sym typeface="+mn-lt"/>
              </a:rPr>
              <a:t>包括大学开设专业信息、专业授课信息、毕业生就业及其工作岗位工作内容信息等。</a:t>
            </a:r>
          </a:p>
        </p:txBody>
      </p:sp>
      <p:sp>
        <p:nvSpPr>
          <p:cNvPr id="19" name="矩形 18"/>
          <p:cNvSpPr/>
          <p:nvPr/>
        </p:nvSpPr>
        <p:spPr>
          <a:xfrm>
            <a:off x="4123776" y="5048710"/>
            <a:ext cx="5563035" cy="323165"/>
          </a:xfrm>
          <a:prstGeom prst="rect">
            <a:avLst/>
          </a:prstGeom>
        </p:spPr>
        <p:txBody>
          <a:bodyPr wrap="square">
            <a:spAutoFit/>
          </a:bodyPr>
          <a:lstStyle/>
          <a:p>
            <a:pPr>
              <a:lnSpc>
                <a:spcPts val="1800"/>
              </a:lnSpc>
            </a:pPr>
            <a:r>
              <a:rPr lang="zh-CN" altLang="en-US" sz="1600" spc="400" dirty="0">
                <a:solidFill>
                  <a:srgbClr val="404652"/>
                </a:solidFill>
                <a:cs typeface="+mn-ea"/>
                <a:sym typeface="+mn-lt"/>
              </a:rPr>
              <a:t>反馈与评价、用户兴趣收藏、报考成功率展示等。</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randombar(horizontal)">
                                      <p:cBhvr>
                                        <p:cTn id="33" dur="500"/>
                                        <p:tgtEl>
                                          <p:spTgt spid="1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randombar(horizontal)">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10.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11.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2.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3.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4.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5.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6.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7.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8.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ags/tag9.xml><?xml version="1.0" encoding="utf-8"?>
<p:tagLst xmlns:a="http://schemas.openxmlformats.org/drawingml/2006/main" xmlns:r="http://schemas.openxmlformats.org/officeDocument/2006/relationships" xmlns:p="http://schemas.openxmlformats.org/presentationml/2006/main">
  <p:tag name="TOP" val="205.7761"/>
  <p:tag name="LEFT" val="173.0257"/>
  <p:tag name="WIDTH" val="632.3657"/>
  <p:tag name="HEIGHT" val="116.325"/>
  <p:tag name="FONTSIZE" val="96"/>
  <p:tag name="MARGINBOTTOM" val="0"/>
  <p:tag name="MARGINLEFT" val="0"/>
  <p:tag name="MARGINRIGHT" val="0"/>
  <p:tag name="MARGINTOP" val="0"/>
  <p:tag name="LINERULEAFTER" val="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5zn3smy">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5zn3smy">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1070</Words>
  <Application>Microsoft Office PowerPoint</Application>
  <PresentationFormat>宽屏</PresentationFormat>
  <Paragraphs>154</Paragraphs>
  <Slides>18</Slides>
  <Notes>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Inter</vt:lpstr>
      <vt:lpstr>宋体</vt:lpstr>
      <vt:lpstr>微软雅黑</vt:lpstr>
      <vt:lpstr>字魂35号-经典雅黑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dc:title>
  <dc:creator>第一PPT</dc:creator>
  <cp:keywords>www.1ppt.com</cp:keywords>
  <dc:description>www.1ppt.com</dc:description>
  <cp:lastModifiedBy>MF</cp:lastModifiedBy>
  <cp:revision>84</cp:revision>
  <dcterms:created xsi:type="dcterms:W3CDTF">2022-01-04T02:55:00Z</dcterms:created>
  <dcterms:modified xsi:type="dcterms:W3CDTF">2025-01-01T05:44:53Z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1F5A9A5B91AC4148981DBF1B4FD06518_12</vt:lpwstr>
  </property>
  <property fmtid="{D5CDD505-2E9C-101B-9397-08002B2CF9AE}" pid="3" name="KSOProductBuildVer">
    <vt:lpwstr>2052-12.1.0.15120</vt:lpwstr>
  </property>
</Properties>
</file>